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78" r:id="rId5"/>
    <p:sldId id="259" r:id="rId6"/>
    <p:sldId id="276" r:id="rId7"/>
    <p:sldId id="277" r:id="rId8"/>
    <p:sldId id="260" r:id="rId9"/>
    <p:sldId id="261" r:id="rId10"/>
    <p:sldId id="262"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3" d="100"/>
          <a:sy n="83" d="100"/>
        </p:scale>
        <p:origin x="14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14" name="כותרת 13"/>
          <p:cNvSpPr>
            <a:spLocks noGrp="1"/>
          </p:cNvSpPr>
          <p:nvPr>
            <p:ph type="ctrTitle"/>
          </p:nvPr>
        </p:nvSpPr>
        <p:spPr>
          <a:xfrm>
            <a:off x="1432560" y="359898"/>
            <a:ext cx="7406640" cy="1472184"/>
          </a:xfrm>
        </p:spPr>
        <p:txBody>
          <a:bodyPr anchor="b"/>
          <a:lstStyle>
            <a:lvl1pPr algn="l">
              <a:defRPr/>
            </a:lvl1pPr>
            <a:extLst/>
          </a:lstStyle>
          <a:p>
            <a:r>
              <a:rPr kumimoji="0" lang="he-IL" smtClean="0"/>
              <a:t>לחץ כדי לערוך סגנון כותרת של תבנית בסיס</a:t>
            </a:r>
            <a:endParaRPr kumimoji="0" lang="en-US"/>
          </a:p>
        </p:txBody>
      </p:sp>
      <p:sp>
        <p:nvSpPr>
          <p:cNvPr id="22" name="כותרת משנה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he-IL" smtClean="0"/>
              <a:t>לחץ כדי לערוך סגנון כותרת משנה של תבנית בסיס</a:t>
            </a:r>
            <a:endParaRPr kumimoji="0" lang="en-US"/>
          </a:p>
        </p:txBody>
      </p:sp>
      <p:sp>
        <p:nvSpPr>
          <p:cNvPr id="7" name="מציין מיקום של תאריך 6"/>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20" name="מציין מיקום של כותרת תחתונה 19"/>
          <p:cNvSpPr>
            <a:spLocks noGrp="1"/>
          </p:cNvSpPr>
          <p:nvPr>
            <p:ph type="ftr" sz="quarter" idx="11"/>
          </p:nvPr>
        </p:nvSpPr>
        <p:spPr/>
        <p:txBody>
          <a:bodyPr/>
          <a:lstStyle/>
          <a:p>
            <a:endParaRPr lang="he-IL" dirty="0"/>
          </a:p>
        </p:txBody>
      </p:sp>
      <p:sp>
        <p:nvSpPr>
          <p:cNvPr id="10" name="מציין מיקום של מספר שקופית 9"/>
          <p:cNvSpPr>
            <a:spLocks noGrp="1"/>
          </p:cNvSpPr>
          <p:nvPr>
            <p:ph type="sldNum" sz="quarter" idx="12"/>
          </p:nvPr>
        </p:nvSpPr>
        <p:spPr/>
        <p:txBody>
          <a:bodyPr/>
          <a:lstStyle/>
          <a:p>
            <a:fld id="{3A1B98FC-CA83-40EC-A019-6787E1380AC2}" type="slidenum">
              <a:rPr lang="he-IL" smtClean="0"/>
              <a:t>‹#›</a:t>
            </a:fld>
            <a:endParaRPr lang="he-IL" dirty="0"/>
          </a:p>
        </p:txBody>
      </p:sp>
      <p:sp>
        <p:nvSpPr>
          <p:cNvPr id="8" name="אליפסה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אליפסה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kumimoji="0" lang="he-IL" smtClean="0"/>
              <a:t>לחץ כדי לערוך סגנון כותרת של תבנית בסיס</a:t>
            </a:r>
            <a:endParaRPr kumimoji="0" lang="en-US"/>
          </a:p>
        </p:txBody>
      </p:sp>
      <p:sp>
        <p:nvSpPr>
          <p:cNvPr id="3" name="מציין מיקום של טקסט אנכי 2"/>
          <p:cNvSpPr>
            <a:spLocks noGrp="1"/>
          </p:cNvSpPr>
          <p:nvPr>
            <p:ph type="body" orient="vert" idx="1"/>
          </p:nvPr>
        </p:nvSpPr>
        <p:spPr/>
        <p:txBody>
          <a:bodyPr vert="eaVer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858000" y="274639"/>
            <a:ext cx="1828800" cy="5851525"/>
          </a:xfrm>
        </p:spPr>
        <p:txBody>
          <a:bodyPr vert="eaVert"/>
          <a:lstStyle/>
          <a:p>
            <a:r>
              <a:rPr kumimoji="0" lang="he-IL" smtClean="0"/>
              <a:t>לחץ כדי לערוך סגנון כותרת של תבנית בסיס</a:t>
            </a:r>
            <a:endParaRPr kumimoji="0" lang="en-US"/>
          </a:p>
        </p:txBody>
      </p:sp>
      <p:sp>
        <p:nvSpPr>
          <p:cNvPr id="3" name="מציין מיקום של טקסט אנכי 2"/>
          <p:cNvSpPr>
            <a:spLocks noGrp="1"/>
          </p:cNvSpPr>
          <p:nvPr>
            <p:ph type="body" orient="vert" idx="1"/>
          </p:nvPr>
        </p:nvSpPr>
        <p:spPr>
          <a:xfrm>
            <a:off x="1143000" y="274640"/>
            <a:ext cx="5562600" cy="5851525"/>
          </a:xfrm>
        </p:spPr>
        <p:txBody>
          <a:bodyPr vert="eaVer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kumimoji="0" lang="he-IL" smtClean="0"/>
              <a:t>לחץ כדי לערוך סגנון כותרת של תבנית בסיס</a:t>
            </a:r>
            <a:endParaRPr kumimoji="0" lang="en-US"/>
          </a:p>
        </p:txBody>
      </p:sp>
      <p:sp>
        <p:nvSpPr>
          <p:cNvPr id="3" name="מציין מיקום תוכן 2"/>
          <p:cNvSpPr>
            <a:spLocks noGrp="1"/>
          </p:cNvSpPr>
          <p:nvPr>
            <p:ph idx="1"/>
          </p:nvPr>
        </p:nvSpPr>
        <p:spPr/>
        <p:txBody>
          <a:bodyPr/>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spTree>
      <p:nvGrpSpPr>
        <p:cNvPr id="1" name=""/>
        <p:cNvGrpSpPr/>
        <p:nvPr/>
      </p:nvGrpSpPr>
      <p:grpSpPr>
        <a:xfrm>
          <a:off x="0" y="0"/>
          <a:ext cx="0" cy="0"/>
          <a:chOff x="0" y="0"/>
          <a:chExt cx="0" cy="0"/>
        </a:xfrm>
      </p:grpSpPr>
      <p:sp>
        <p:nvSpPr>
          <p:cNvPr id="7" name="מלבן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כותרת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3A1B98FC-CA83-40EC-A019-6787E1380AC2}" type="slidenum">
              <a:rPr lang="he-IL" smtClean="0"/>
              <a:t>‹#›</a:t>
            </a:fld>
            <a:endParaRPr lang="he-IL" dirty="0"/>
          </a:p>
        </p:txBody>
      </p:sp>
      <p:sp>
        <p:nvSpPr>
          <p:cNvPr id="10" name="מלבן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אליפסה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אליפסה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a:xfrm>
            <a:off x="1435608" y="274320"/>
            <a:ext cx="7498080" cy="1143000"/>
          </a:xfrm>
        </p:spPr>
        <p:txBody>
          <a:bodyPr/>
          <a:lstStyle/>
          <a:p>
            <a:r>
              <a:rPr kumimoji="0" lang="he-IL" smtClean="0"/>
              <a:t>לחץ כדי לערוך סגנון כותרת של תבנית בסיס</a:t>
            </a:r>
            <a:endParaRPr kumimoji="0" lang="en-US"/>
          </a:p>
        </p:txBody>
      </p:sp>
      <p:sp>
        <p:nvSpPr>
          <p:cNvPr id="3" name="מציין מיקום תוכן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תוכן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5" name="מציין מיקום של תאריך 4"/>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6" name="מציין מיקום של כותרת תחתונה 5"/>
          <p:cNvSpPr>
            <a:spLocks noGrp="1"/>
          </p:cNvSpPr>
          <p:nvPr>
            <p:ph type="ftr" sz="quarter" idx="11"/>
          </p:nvPr>
        </p:nvSpPr>
        <p:spPr/>
        <p:txBody>
          <a:bodyPr/>
          <a:lstStyle/>
          <a:p>
            <a:endParaRPr lang="he-IL" dirty="0"/>
          </a:p>
        </p:txBody>
      </p:sp>
      <p:sp>
        <p:nvSpPr>
          <p:cNvPr id="7" name="מציין מיקום של מספר שקופית 6"/>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he-IL" smtClean="0"/>
              <a:t>לחץ כדי לערוך סגנונות טקסט של תבנית בסיס</a:t>
            </a:r>
          </a:p>
        </p:txBody>
      </p:sp>
      <p:sp>
        <p:nvSpPr>
          <p:cNvPr id="4" name="מציין מיקום טקסט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he-IL" smtClean="0"/>
              <a:t>לחץ כדי לערוך סגנונות טקסט של תבנית בסיס</a:t>
            </a:r>
          </a:p>
        </p:txBody>
      </p:sp>
      <p:sp>
        <p:nvSpPr>
          <p:cNvPr id="5" name="מציין מיקום תוכן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6" name="מציין מיקום תוכן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7" name="מציין מיקום של תאריך 6"/>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8" name="מציין מיקום של כותרת תחתונה 7"/>
          <p:cNvSpPr>
            <a:spLocks noGrp="1"/>
          </p:cNvSpPr>
          <p:nvPr>
            <p:ph type="ftr" sz="quarter" idx="11"/>
          </p:nvPr>
        </p:nvSpPr>
        <p:spPr/>
        <p:txBody>
          <a:bodyPr/>
          <a:lstStyle/>
          <a:p>
            <a:endParaRPr lang="he-IL" dirty="0"/>
          </a:p>
        </p:txBody>
      </p:sp>
      <p:sp>
        <p:nvSpPr>
          <p:cNvPr id="9" name="מציין מיקום של מספר שקופית 8"/>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a:off x="1435608" y="274320"/>
            <a:ext cx="7498080" cy="1143000"/>
          </a:xfrm>
        </p:spPr>
        <p:txBody>
          <a:bodyPr anchor="ctr"/>
          <a:lstStyle/>
          <a:p>
            <a:r>
              <a:rPr kumimoji="0" lang="he-IL" smtClean="0"/>
              <a:t>לחץ כדי לערוך סגנון כותרת של תבנית בסיס</a:t>
            </a:r>
            <a:endParaRPr kumimoji="0" lang="en-US"/>
          </a:p>
        </p:txBody>
      </p:sp>
      <p:sp>
        <p:nvSpPr>
          <p:cNvPr id="3" name="מציין מיקום של תאריך 2"/>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4" name="מציין מיקום של כותרת תחתונה 3"/>
          <p:cNvSpPr>
            <a:spLocks noGrp="1"/>
          </p:cNvSpPr>
          <p:nvPr>
            <p:ph type="ftr" sz="quarter" idx="11"/>
          </p:nvPr>
        </p:nvSpPr>
        <p:spPr/>
        <p:txBody>
          <a:bodyPr/>
          <a:lstStyle/>
          <a:p>
            <a:endParaRPr lang="he-IL" dirty="0"/>
          </a:p>
        </p:txBody>
      </p:sp>
      <p:sp>
        <p:nvSpPr>
          <p:cNvPr id="5" name="מציין מיקום של מספר שקופית 4"/>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ריק">
    <p:spTree>
      <p:nvGrpSpPr>
        <p:cNvPr id="1" name=""/>
        <p:cNvGrpSpPr/>
        <p:nvPr/>
      </p:nvGrpSpPr>
      <p:grpSpPr>
        <a:xfrm>
          <a:off x="0" y="0"/>
          <a:ext cx="0" cy="0"/>
          <a:chOff x="0" y="0"/>
          <a:chExt cx="0" cy="0"/>
        </a:xfrm>
      </p:grpSpPr>
      <p:sp>
        <p:nvSpPr>
          <p:cNvPr id="5" name="מלבן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מציין מיקום של תאריך 1"/>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3" name="מציין מיקום של כותרת תחתונה 2"/>
          <p:cNvSpPr>
            <a:spLocks noGrp="1"/>
          </p:cNvSpPr>
          <p:nvPr>
            <p:ph type="ftr" sz="quarter" idx="11"/>
          </p:nvPr>
        </p:nvSpPr>
        <p:spPr/>
        <p:txBody>
          <a:bodyPr/>
          <a:lstStyle/>
          <a:p>
            <a:endParaRPr lang="he-IL" dirty="0"/>
          </a:p>
        </p:txBody>
      </p:sp>
      <p:sp>
        <p:nvSpPr>
          <p:cNvPr id="4" name="מציין מיקום של מספר שקופית 3"/>
          <p:cNvSpPr>
            <a:spLocks noGrp="1"/>
          </p:cNvSpPr>
          <p:nvPr>
            <p:ph type="sldNum" sz="quarter" idx="12"/>
          </p:nvPr>
        </p:nvSpPr>
        <p:spPr/>
        <p:txBody>
          <a:bodyPr/>
          <a:lstStyle/>
          <a:p>
            <a:fld id="{3A1B98FC-CA83-40EC-A019-6787E1380AC2}" type="slidenum">
              <a:rPr lang="he-IL" smtClean="0"/>
              <a:t>‹#›</a:t>
            </a:fld>
            <a:endParaRPr lang="he-IL" dirty="0"/>
          </a:p>
        </p:txBody>
      </p:sp>
      <p:sp>
        <p:nvSpPr>
          <p:cNvPr id="6" name="מלבן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he-IL" smtClean="0"/>
              <a:t>לחץ כדי לערוך סגנונות טקסט של תבנית בסיס</a:t>
            </a:r>
          </a:p>
        </p:txBody>
      </p:sp>
      <p:sp>
        <p:nvSpPr>
          <p:cNvPr id="4" name="מציין מיקום תוכן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5" name="מציין מיקום של תאריך 4"/>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6" name="מציין מיקום של כותרת תחתונה 5"/>
          <p:cNvSpPr>
            <a:spLocks noGrp="1"/>
          </p:cNvSpPr>
          <p:nvPr>
            <p:ph type="ftr" sz="quarter" idx="11"/>
          </p:nvPr>
        </p:nvSpPr>
        <p:spPr/>
        <p:txBody>
          <a:bodyPr/>
          <a:lstStyle/>
          <a:p>
            <a:endParaRPr lang="he-IL" dirty="0"/>
          </a:p>
        </p:txBody>
      </p:sp>
      <p:sp>
        <p:nvSpPr>
          <p:cNvPr id="7" name="מציין מיקום של מספר שקופית 6"/>
          <p:cNvSpPr>
            <a:spLocks noGrp="1"/>
          </p:cNvSpPr>
          <p:nvPr>
            <p:ph type="sldNum" sz="quarter" idx="12"/>
          </p:nvPr>
        </p:nvSpPr>
        <p:spPr/>
        <p:txBody>
          <a:bodyPr/>
          <a:lstStyle/>
          <a:p>
            <a:fld id="{3A1B98FC-CA83-40EC-A019-6787E1380AC2}" type="slidenum">
              <a:rPr lang="he-IL" smtClean="0"/>
              <a:t>‹#›</a:t>
            </a:fld>
            <a:endParaRPr lang="he-I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he-IL" smtClean="0"/>
              <a:t>לחץ כדי לערוך סגנון כותרת של תבנית בסיס</a:t>
            </a:r>
            <a:endParaRPr kumimoji="0" lang="en-US"/>
          </a:p>
        </p:txBody>
      </p:sp>
      <p:sp>
        <p:nvSpPr>
          <p:cNvPr id="5" name="מציין מיקום של תאריך 4"/>
          <p:cNvSpPr>
            <a:spLocks noGrp="1"/>
          </p:cNvSpPr>
          <p:nvPr>
            <p:ph type="dt" sz="half" idx="10"/>
          </p:nvPr>
        </p:nvSpPr>
        <p:spPr/>
        <p:txBody>
          <a:bodyPr/>
          <a:lstStyle/>
          <a:p>
            <a:fld id="{6A3DFF24-7541-4D2A-97FA-56E12D083560}" type="datetimeFigureOut">
              <a:rPr lang="he-IL" smtClean="0"/>
              <a:t>כ"ג/אייר/תשע"ט</a:t>
            </a:fld>
            <a:endParaRPr lang="he-IL" dirty="0"/>
          </a:p>
        </p:txBody>
      </p:sp>
      <p:sp>
        <p:nvSpPr>
          <p:cNvPr id="6" name="מציין מיקום של כותרת תחתונה 5"/>
          <p:cNvSpPr>
            <a:spLocks noGrp="1"/>
          </p:cNvSpPr>
          <p:nvPr>
            <p:ph type="ftr" sz="quarter" idx="11"/>
          </p:nvPr>
        </p:nvSpPr>
        <p:spPr/>
        <p:txBody>
          <a:bodyPr/>
          <a:lstStyle/>
          <a:p>
            <a:endParaRPr lang="he-IL" dirty="0"/>
          </a:p>
        </p:txBody>
      </p:sp>
      <p:sp>
        <p:nvSpPr>
          <p:cNvPr id="7" name="מציין מיקום של מספר שקופית 6"/>
          <p:cNvSpPr>
            <a:spLocks noGrp="1"/>
          </p:cNvSpPr>
          <p:nvPr>
            <p:ph type="sldNum" sz="quarter" idx="12"/>
          </p:nvPr>
        </p:nvSpPr>
        <p:spPr/>
        <p:txBody>
          <a:bodyPr/>
          <a:lstStyle/>
          <a:p>
            <a:fld id="{3A1B98FC-CA83-40EC-A019-6787E1380AC2}" type="slidenum">
              <a:rPr lang="he-IL" smtClean="0"/>
              <a:t>‹#›</a:t>
            </a:fld>
            <a:endParaRPr lang="he-IL" dirty="0"/>
          </a:p>
        </p:txBody>
      </p:sp>
      <p:sp>
        <p:nvSpPr>
          <p:cNvPr id="8" name="מלבן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מציין מיקום של תמונה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he-IL" smtClean="0"/>
              <a:t>לחץ על הסמל כדי להוסיף תמונה</a:t>
            </a:r>
            <a:endParaRPr kumimoji="0" lang="en-US" dirty="0"/>
          </a:p>
        </p:txBody>
      </p:sp>
      <p:sp>
        <p:nvSpPr>
          <p:cNvPr id="9" name="תרשים זרימה: תהליך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תרשים זרימה: תהליך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מציין מיקום טקסט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he-IL" smtClean="0"/>
              <a:t>לחץ כדי לערוך סגנונות טקסט של תבנית בסיס</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עוגה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אליפסה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טבעת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מלבן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מציין מיקום של כותרת 4"/>
          <p:cNvSpPr>
            <a:spLocks noGrp="1"/>
          </p:cNvSpPr>
          <p:nvPr>
            <p:ph type="title"/>
          </p:nvPr>
        </p:nvSpPr>
        <p:spPr>
          <a:xfrm>
            <a:off x="1435608" y="274638"/>
            <a:ext cx="7498080" cy="1143000"/>
          </a:xfrm>
          <a:prstGeom prst="rect">
            <a:avLst/>
          </a:prstGeom>
        </p:spPr>
        <p:txBody>
          <a:bodyPr anchor="ctr">
            <a:normAutofit/>
          </a:bodyPr>
          <a:lstStyle/>
          <a:p>
            <a:r>
              <a:rPr kumimoji="0" lang="he-IL" smtClean="0"/>
              <a:t>לחץ כדי לערוך סגנון כותרת של תבנית בסיס</a:t>
            </a:r>
            <a:endParaRPr kumimoji="0" lang="en-US"/>
          </a:p>
        </p:txBody>
      </p:sp>
      <p:sp>
        <p:nvSpPr>
          <p:cNvPr id="9" name="מציין מיקום טקסט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he-IL" smtClean="0"/>
              <a:t>לחץ כדי לערוך סגנונות טקסט של תבנית בסיס</a:t>
            </a:r>
          </a:p>
          <a:p>
            <a:pPr lvl="1" eaLnBrk="1" latinLnBrk="0" hangingPunct="1"/>
            <a:r>
              <a:rPr kumimoji="0" lang="he-IL" smtClean="0"/>
              <a:t>רמה שנייה</a:t>
            </a:r>
          </a:p>
          <a:p>
            <a:pPr lvl="2" eaLnBrk="1" latinLnBrk="0" hangingPunct="1"/>
            <a:r>
              <a:rPr kumimoji="0" lang="he-IL" smtClean="0"/>
              <a:t>רמה שלישית</a:t>
            </a:r>
          </a:p>
          <a:p>
            <a:pPr lvl="3" eaLnBrk="1" latinLnBrk="0" hangingPunct="1"/>
            <a:r>
              <a:rPr kumimoji="0" lang="he-IL" smtClean="0"/>
              <a:t>רמה רביעית</a:t>
            </a:r>
          </a:p>
          <a:p>
            <a:pPr lvl="4" eaLnBrk="1" latinLnBrk="0" hangingPunct="1"/>
            <a:r>
              <a:rPr kumimoji="0" lang="he-IL" smtClean="0"/>
              <a:t>רמה חמישית</a:t>
            </a:r>
            <a:endParaRPr kumimoji="0" lang="en-US"/>
          </a:p>
        </p:txBody>
      </p:sp>
      <p:sp>
        <p:nvSpPr>
          <p:cNvPr id="24" name="מציין מיקום של תאריך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A3DFF24-7541-4D2A-97FA-56E12D083560}" type="datetimeFigureOut">
              <a:rPr lang="he-IL" smtClean="0"/>
              <a:t>כ"ג/אייר/תשע"ט</a:t>
            </a:fld>
            <a:endParaRPr lang="he-IL" dirty="0"/>
          </a:p>
        </p:txBody>
      </p:sp>
      <p:sp>
        <p:nvSpPr>
          <p:cNvPr id="10" name="מציין מיקום של כותרת תחתונה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he-IL" dirty="0"/>
          </a:p>
        </p:txBody>
      </p:sp>
      <p:sp>
        <p:nvSpPr>
          <p:cNvPr id="22" name="מציין מיקום של מספר שקופית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3A1B98FC-CA83-40EC-A019-6787E1380AC2}" type="slidenum">
              <a:rPr lang="he-IL" smtClean="0"/>
              <a:t>‹#›</a:t>
            </a:fld>
            <a:endParaRPr lang="he-IL" dirty="0"/>
          </a:p>
        </p:txBody>
      </p:sp>
      <p:sp>
        <p:nvSpPr>
          <p:cNvPr id="15" name="מלבן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slide" Target="slide4.xml"/><Relationship Id="rId7" Type="http://schemas.openxmlformats.org/officeDocument/2006/relationships/slide" Target="slide9.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0"/>
            <a:ext cx="810039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כותרת משנה 2"/>
          <p:cNvSpPr>
            <a:spLocks noGrp="1"/>
          </p:cNvSpPr>
          <p:nvPr>
            <p:ph type="subTitle" idx="1"/>
          </p:nvPr>
        </p:nvSpPr>
        <p:spPr>
          <a:xfrm>
            <a:off x="2051720" y="5013176"/>
            <a:ext cx="5328592" cy="1800200"/>
          </a:xfrm>
        </p:spPr>
        <p:txBody>
          <a:bodyPr>
            <a:noAutofit/>
          </a:bodyPr>
          <a:lstStyle/>
          <a:p>
            <a:pPr algn="ctr"/>
            <a:r>
              <a:rPr lang="he-IL" sz="2400" b="1" dirty="0" smtClean="0">
                <a:solidFill>
                  <a:schemeClr val="tx1"/>
                </a:solidFill>
                <a:latin typeface="David" panose="020E0502060401010101" pitchFamily="34" charset="-79"/>
                <a:cs typeface="David" panose="020E0502060401010101" pitchFamily="34" charset="-79"/>
              </a:rPr>
              <a:t>המצגת נערכה ע"י</a:t>
            </a:r>
          </a:p>
          <a:p>
            <a:pPr algn="ctr"/>
            <a:r>
              <a:rPr lang="he-IL" sz="2400" b="1" dirty="0" smtClean="0">
                <a:solidFill>
                  <a:schemeClr val="tx1"/>
                </a:solidFill>
                <a:latin typeface="David" panose="020E0502060401010101" pitchFamily="34" charset="-79"/>
                <a:cs typeface="David" panose="020E0502060401010101" pitchFamily="34" charset="-79"/>
              </a:rPr>
              <a:t>יאיר חמד, אליאסף </a:t>
            </a:r>
            <a:r>
              <a:rPr lang="he-IL" sz="2400" b="1" dirty="0" err="1" smtClean="0">
                <a:solidFill>
                  <a:schemeClr val="tx1"/>
                </a:solidFill>
                <a:latin typeface="David" panose="020E0502060401010101" pitchFamily="34" charset="-79"/>
                <a:cs typeface="David" panose="020E0502060401010101" pitchFamily="34" charset="-79"/>
              </a:rPr>
              <a:t>פדלון</a:t>
            </a:r>
            <a:r>
              <a:rPr lang="he-IL" sz="2400" b="1" dirty="0" smtClean="0">
                <a:solidFill>
                  <a:schemeClr val="tx1"/>
                </a:solidFill>
                <a:latin typeface="David" panose="020E0502060401010101" pitchFamily="34" charset="-79"/>
                <a:cs typeface="David" panose="020E0502060401010101" pitchFamily="34" charset="-79"/>
              </a:rPr>
              <a:t> ונועם אלול</a:t>
            </a:r>
          </a:p>
          <a:p>
            <a:pPr algn="ctr"/>
            <a:r>
              <a:rPr lang="he-IL" sz="2400" b="1" dirty="0" smtClean="0">
                <a:solidFill>
                  <a:schemeClr val="tx1"/>
                </a:solidFill>
                <a:latin typeface="David" panose="020E0502060401010101" pitchFamily="34" charset="-79"/>
                <a:cs typeface="David" panose="020E0502060401010101" pitchFamily="34" charset="-79"/>
              </a:rPr>
              <a:t>כיתה ב1</a:t>
            </a:r>
          </a:p>
          <a:p>
            <a:pPr algn="ctr"/>
            <a:r>
              <a:rPr lang="he-IL" sz="2400" b="1" dirty="0" smtClean="0">
                <a:solidFill>
                  <a:schemeClr val="tx1"/>
                </a:solidFill>
                <a:latin typeface="David" panose="020E0502060401010101" pitchFamily="34" charset="-79"/>
                <a:cs typeface="David" panose="020E0502060401010101" pitchFamily="34" charset="-79"/>
              </a:rPr>
              <a:t>תשע"ט</a:t>
            </a:r>
            <a:endParaRPr lang="he-IL" sz="2400" b="1" dirty="0">
              <a:solidFill>
                <a:schemeClr val="tx1"/>
              </a:solidFill>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900927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a:spLocks noGrp="1"/>
          </p:cNvSpPr>
          <p:nvPr>
            <p:ph type="title"/>
          </p:nvPr>
        </p:nvSpPr>
        <p:spPr>
          <a:xfrm>
            <a:off x="143560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משמרת בני קהת</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3" name="מציין מיקום תוכן 2"/>
          <p:cNvSpPr>
            <a:spLocks noGrp="1"/>
          </p:cNvSpPr>
          <p:nvPr>
            <p:ph idx="1"/>
          </p:nvPr>
        </p:nvSpPr>
        <p:spPr>
          <a:xfrm>
            <a:off x="1187624" y="692696"/>
            <a:ext cx="7725544" cy="4525963"/>
          </a:xfrm>
        </p:spPr>
        <p:txBody>
          <a:bodyPr>
            <a:noAutofit/>
          </a:bodyPr>
          <a:lstStyle/>
          <a:p>
            <a:pPr marL="0" indent="0">
              <a:lnSpc>
                <a:spcPct val="170000"/>
              </a:lnSpc>
              <a:buNone/>
            </a:pPr>
            <a:r>
              <a:rPr lang="he-IL" sz="1800" dirty="0" smtClean="0">
                <a:latin typeface="David" panose="020E0502060401010101" pitchFamily="34" charset="-79"/>
                <a:cs typeface="David" panose="020E0502060401010101" pitchFamily="34" charset="-79"/>
              </a:rPr>
              <a:t>תפקיד </a:t>
            </a:r>
            <a:r>
              <a:rPr lang="he-IL" sz="1800" dirty="0">
                <a:latin typeface="David" panose="020E0502060401010101" pitchFamily="34" charset="-79"/>
                <a:cs typeface="David" panose="020E0502060401010101" pitchFamily="34" charset="-79"/>
              </a:rPr>
              <a:t>בני קהת לשאת את הכלים המקודשים ביותר - המזבחות, המנורה, שולחן-לחם-הפנים וכלי הקודש. למילוי התפקיד יבחרו רק מי שמלאו לו שלושים שנה וטרם הגיע לגיל חמישים.</a:t>
            </a:r>
          </a:p>
          <a:p>
            <a:pPr marL="0" indent="0">
              <a:lnSpc>
                <a:spcPct val="170000"/>
              </a:lnSpc>
              <a:buNone/>
            </a:pPr>
            <a:r>
              <a:rPr lang="he-IL" sz="1800" dirty="0">
                <a:latin typeface="David" panose="020E0502060401010101" pitchFamily="34" charset="-79"/>
                <a:cs typeface="David" panose="020E0502060401010101" pitchFamily="34" charset="-79"/>
              </a:rPr>
              <a:t>כיוון שמדובר בכלים המקודשים ביותר הנמצאים בתוך המשכן, מקום המותר בכניסה רק לכוהנים</a:t>
            </a:r>
            <a:r>
              <a:rPr lang="he-IL" sz="1800" dirty="0" smtClean="0">
                <a:latin typeface="David" panose="020E0502060401010101" pitchFamily="34" charset="-79"/>
                <a:cs typeface="David" panose="020E0502060401010101" pitchFamily="34" charset="-79"/>
              </a:rPr>
              <a:t>, לא </a:t>
            </a:r>
            <a:r>
              <a:rPr lang="he-IL" sz="1800" dirty="0">
                <a:latin typeface="David" panose="020E0502060401010101" pitchFamily="34" charset="-79"/>
                <a:cs typeface="David" panose="020E0502060401010101" pitchFamily="34" charset="-79"/>
              </a:rPr>
              <a:t>יוכלו </a:t>
            </a:r>
            <a:r>
              <a:rPr lang="he-IL" sz="1800" dirty="0" smtClean="0">
                <a:latin typeface="David" panose="020E0502060401010101" pitchFamily="34" charset="-79"/>
                <a:cs typeface="David" panose="020E0502060401010101" pitchFamily="34" charset="-79"/>
              </a:rPr>
              <a:t>בני משפחת קהת לקחת </a:t>
            </a:r>
            <a:r>
              <a:rPr lang="he-IL" sz="1800" dirty="0">
                <a:latin typeface="David" panose="020E0502060401010101" pitchFamily="34" charset="-79"/>
                <a:cs typeface="David" panose="020E0502060401010101" pitchFamily="34" charset="-79"/>
              </a:rPr>
              <a:t>אותם כפי </a:t>
            </a:r>
            <a:r>
              <a:rPr lang="he-IL" sz="1800" dirty="0" smtClean="0">
                <a:latin typeface="David" panose="020E0502060401010101" pitchFamily="34" charset="-79"/>
                <a:cs typeface="David" panose="020E0502060401010101" pitchFamily="34" charset="-79"/>
              </a:rPr>
              <a:t>שהם, </a:t>
            </a:r>
            <a:r>
              <a:rPr lang="he-IL" sz="1800" dirty="0">
                <a:latin typeface="David" panose="020E0502060401010101" pitchFamily="34" charset="-79"/>
                <a:cs typeface="David" panose="020E0502060401010101" pitchFamily="34" charset="-79"/>
              </a:rPr>
              <a:t>לכן מצווים אהרון ובניו לכסות את כל הכלים הקדושים, ורק לאחר שיפורק המשכן יוכלו </a:t>
            </a:r>
            <a:r>
              <a:rPr lang="he-IL" sz="1800" dirty="0" smtClean="0">
                <a:latin typeface="David" panose="020E0502060401010101" pitchFamily="34" charset="-79"/>
                <a:cs typeface="David" panose="020E0502060401010101" pitchFamily="34" charset="-79"/>
              </a:rPr>
              <a:t>בני משפחת קהת לשאת </a:t>
            </a:r>
            <a:r>
              <a:rPr lang="he-IL" sz="1800" dirty="0">
                <a:latin typeface="David" panose="020E0502060401010101" pitchFamily="34" charset="-79"/>
                <a:cs typeface="David" panose="020E0502060401010101" pitchFamily="34" charset="-79"/>
              </a:rPr>
              <a:t>את הכלים </a:t>
            </a:r>
            <a:r>
              <a:rPr lang="he-IL" sz="1800" dirty="0" smtClean="0">
                <a:latin typeface="David" panose="020E0502060401010101" pitchFamily="34" charset="-79"/>
                <a:cs typeface="David" panose="020E0502060401010101" pitchFamily="34" charset="-79"/>
              </a:rPr>
              <a:t>המכוסים.</a:t>
            </a:r>
          </a:p>
          <a:p>
            <a:pPr marL="0" indent="0">
              <a:lnSpc>
                <a:spcPct val="170000"/>
              </a:lnSpc>
              <a:buNone/>
            </a:pPr>
            <a:r>
              <a:rPr lang="he-IL" sz="1800" dirty="0" smtClean="0">
                <a:latin typeface="David" panose="020E0502060401010101" pitchFamily="34" charset="-79"/>
                <a:cs typeface="David" panose="020E0502060401010101" pitchFamily="34" charset="-79"/>
              </a:rPr>
              <a:t>הקב"ה </a:t>
            </a:r>
            <a:r>
              <a:rPr lang="he-IL" sz="1800" dirty="0">
                <a:latin typeface="David" panose="020E0502060401010101" pitchFamily="34" charset="-79"/>
                <a:cs typeface="David" panose="020E0502060401010101" pitchFamily="34" charset="-79"/>
              </a:rPr>
              <a:t>מטיל את האחריות על שלומם וגורלם של בני קהת על אחיהם הכוהנים - בהקפידם על כיסוי נאות של הקודש, ימנעו חלילה את מותם. </a:t>
            </a:r>
            <a:endParaRPr lang="he-IL" sz="1800" dirty="0" smtClean="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50105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331640" y="1844824"/>
            <a:ext cx="7560840" cy="2367136"/>
          </a:xfrm>
        </p:spPr>
        <p:txBody>
          <a:bodyPr>
            <a:normAutofit/>
          </a:bodyPr>
          <a:lstStyle/>
          <a:p>
            <a:pPr algn="ctr"/>
            <a:r>
              <a:rPr lang="he-IL" sz="10000" dirty="0" smtClean="0">
                <a:latin typeface="Guttman Yad-Brush" panose="02010401010101010101" pitchFamily="2" charset="-79"/>
                <a:cs typeface="Guttman Yad-Brush" panose="02010401010101010101" pitchFamily="2" charset="-79"/>
              </a:rPr>
              <a:t>חידון</a:t>
            </a:r>
            <a:endParaRPr lang="he-IL" sz="10000" dirty="0">
              <a:latin typeface="Guttman Yad-Brush" panose="02010401010101010101" pitchFamily="2" charset="-79"/>
              <a:cs typeface="Guttman Yad-Brush" panose="02010401010101010101" pitchFamily="2" charset="-79"/>
            </a:endParaRPr>
          </a:p>
        </p:txBody>
      </p:sp>
    </p:spTree>
    <p:extLst>
      <p:ext uri="{BB962C8B-B14F-4D97-AF65-F5344CB8AC3E}">
        <p14:creationId xmlns:p14="http://schemas.microsoft.com/office/powerpoint/2010/main" val="168103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1</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475656" y="1124744"/>
            <a:ext cx="7498080" cy="4800600"/>
          </a:xfrm>
        </p:spPr>
        <p:txBody>
          <a:bodyPr/>
          <a:lstStyle/>
          <a:p>
            <a:pPr marL="82296" indent="0">
              <a:buNone/>
            </a:pPr>
            <a:r>
              <a:rPr lang="he-IL" dirty="0" smtClean="0">
                <a:latin typeface="David" panose="020E0502060401010101" pitchFamily="34" charset="-79"/>
                <a:cs typeface="David" panose="020E0502060401010101" pitchFamily="34" charset="-79"/>
              </a:rPr>
              <a:t>מדוע הקב"ה החליט למנות את עם ישראל?</a:t>
            </a:r>
          </a:p>
          <a:p>
            <a:pPr marL="82296" indent="0">
              <a:buNone/>
            </a:pPr>
            <a:r>
              <a:rPr lang="he-IL" dirty="0" smtClean="0">
                <a:latin typeface="David" panose="020E0502060401010101" pitchFamily="34" charset="-79"/>
                <a:cs typeface="David" panose="020E0502060401010101" pitchFamily="34" charset="-79"/>
              </a:rPr>
              <a:t>א. כי חלק הלכו לאיבוד במדבר.</a:t>
            </a:r>
          </a:p>
          <a:p>
            <a:pPr marL="82296" indent="0">
              <a:buNone/>
            </a:pPr>
            <a:r>
              <a:rPr lang="he-IL" dirty="0" smtClean="0">
                <a:latin typeface="David" panose="020E0502060401010101" pitchFamily="34" charset="-79"/>
                <a:cs typeface="David" panose="020E0502060401010101" pitchFamily="34" charset="-79"/>
              </a:rPr>
              <a:t>ב. </a:t>
            </a:r>
            <a:r>
              <a:rPr lang="he-IL" dirty="0">
                <a:latin typeface="David" panose="020E0502060401010101" pitchFamily="34" charset="-79"/>
                <a:cs typeface="David" panose="020E0502060401010101" pitchFamily="34" charset="-79"/>
              </a:rPr>
              <a:t>כי משה אהב לספור.</a:t>
            </a:r>
          </a:p>
          <a:p>
            <a:pPr marL="82296" indent="0">
              <a:buNone/>
            </a:pPr>
            <a:r>
              <a:rPr lang="he-IL" dirty="0" smtClean="0">
                <a:latin typeface="David" panose="020E0502060401010101" pitchFamily="34" charset="-79"/>
                <a:cs typeface="David" panose="020E0502060401010101" pitchFamily="34" charset="-79"/>
              </a:rPr>
              <a:t>ג. </a:t>
            </a:r>
            <a:r>
              <a:rPr lang="he-IL" dirty="0">
                <a:latin typeface="David" panose="020E0502060401010101" pitchFamily="34" charset="-79"/>
                <a:cs typeface="David" panose="020E0502060401010101" pitchFamily="34" charset="-79"/>
              </a:rPr>
              <a:t>כי רצה להוכיח לעם ישראל שהם חביבים עליו. </a:t>
            </a:r>
            <a:endParaRPr lang="he-IL" dirty="0" smtClean="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1711827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iterate type="lt">
                                    <p:tmPct val="0"/>
                                  </p:iterate>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mph" presetSubtype="0" fill="hold" nodeType="clickEffect">
                                  <p:stCondLst>
                                    <p:cond delay="0"/>
                                  </p:stCondLst>
                                  <p:iterate type="lt">
                                    <p:tmPct val="4000"/>
                                  </p:iterate>
                                  <p:childTnLst>
                                    <p:set>
                                      <p:cBhvr override="childStyle">
                                        <p:cTn id="33" dur="500" fill="hold"/>
                                        <p:tgtEl>
                                          <p:spTgt spid="3">
                                            <p:txEl>
                                              <p:pRg st="3" end="3"/>
                                            </p:txEl>
                                          </p:spTgt>
                                        </p:tgtEl>
                                        <p:attrNameLst>
                                          <p:attrName>style.color</p:attrName>
                                        </p:attrNameLst>
                                      </p:cBhvr>
                                      <p:to>
                                        <p:clrVal>
                                          <a:schemeClr val="accent2"/>
                                        </p:clrVal>
                                      </p:to>
                                    </p:set>
                                    <p:set>
                                      <p:cBhvr>
                                        <p:cTn id="34" dur="500" fill="hold"/>
                                        <p:tgtEl>
                                          <p:spTgt spid="3">
                                            <p:txEl>
                                              <p:pRg st="3" end="3"/>
                                            </p:txEl>
                                          </p:spTgt>
                                        </p:tgtEl>
                                        <p:attrNameLst>
                                          <p:attrName>fillcolor</p:attrName>
                                        </p:attrNameLst>
                                      </p:cBhvr>
                                      <p:to>
                                        <p:clrVal>
                                          <a:schemeClr val="accent2"/>
                                        </p:clrVal>
                                      </p:to>
                                    </p:set>
                                    <p:set>
                                      <p:cBhvr>
                                        <p:cTn id="35" dur="500" fill="hold"/>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2</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475656" y="1124744"/>
            <a:ext cx="7498080" cy="4800600"/>
          </a:xfrm>
        </p:spPr>
        <p:txBody>
          <a:bodyPr/>
          <a:lstStyle/>
          <a:p>
            <a:pPr marL="82296" indent="0">
              <a:buNone/>
            </a:pPr>
            <a:r>
              <a:rPr lang="he-IL" dirty="0" smtClean="0">
                <a:latin typeface="David" panose="020E0502060401010101" pitchFamily="34" charset="-79"/>
                <a:cs typeface="David" panose="020E0502060401010101" pitchFamily="34" charset="-79"/>
              </a:rPr>
              <a:t>כמה שבטים מנו עם ישראל?</a:t>
            </a:r>
          </a:p>
          <a:p>
            <a:pPr marL="82296" indent="0">
              <a:buNone/>
            </a:pPr>
            <a:r>
              <a:rPr lang="he-IL" dirty="0" smtClean="0">
                <a:latin typeface="David" panose="020E0502060401010101" pitchFamily="34" charset="-79"/>
                <a:cs typeface="David" panose="020E0502060401010101" pitchFamily="34" charset="-79"/>
              </a:rPr>
              <a:t>א. 10 שבטים.</a:t>
            </a:r>
          </a:p>
          <a:p>
            <a:pPr marL="82296" indent="0">
              <a:buNone/>
            </a:pPr>
            <a:r>
              <a:rPr lang="he-IL" dirty="0" smtClean="0">
                <a:latin typeface="David" panose="020E0502060401010101" pitchFamily="34" charset="-79"/>
                <a:cs typeface="David" panose="020E0502060401010101" pitchFamily="34" charset="-79"/>
              </a:rPr>
              <a:t>ב. 12 שבטים.</a:t>
            </a:r>
            <a:endParaRPr lang="he-IL" dirty="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ג. 8 שבטים.</a:t>
            </a:r>
            <a:endParaRPr lang="he-IL" dirty="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ד. 13 שבטים.</a:t>
            </a: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01519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iterate type="lt">
                                    <p:tmPct val="0"/>
                                  </p:iterate>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mph" presetSubtype="0" fill="hold" nodeType="clickEffect">
                                  <p:stCondLst>
                                    <p:cond delay="0"/>
                                  </p:stCondLst>
                                  <p:iterate type="lt">
                                    <p:tmPct val="4000"/>
                                  </p:iterate>
                                  <p:childTnLst>
                                    <p:set>
                                      <p:cBhvr override="childStyle">
                                        <p:cTn id="38" dur="500" fill="hold"/>
                                        <p:tgtEl>
                                          <p:spTgt spid="3">
                                            <p:txEl>
                                              <p:pRg st="2" end="2"/>
                                            </p:txEl>
                                          </p:spTgt>
                                        </p:tgtEl>
                                        <p:attrNameLst>
                                          <p:attrName>style.color</p:attrName>
                                        </p:attrNameLst>
                                      </p:cBhvr>
                                      <p:to>
                                        <p:clrVal>
                                          <a:schemeClr val="accent2"/>
                                        </p:clrVal>
                                      </p:to>
                                    </p:set>
                                    <p:set>
                                      <p:cBhvr>
                                        <p:cTn id="39" dur="500" fill="hold"/>
                                        <p:tgtEl>
                                          <p:spTgt spid="3">
                                            <p:txEl>
                                              <p:pRg st="2" end="2"/>
                                            </p:txEl>
                                          </p:spTgt>
                                        </p:tgtEl>
                                        <p:attrNameLst>
                                          <p:attrName>fillcolor</p:attrName>
                                        </p:attrNameLst>
                                      </p:cBhvr>
                                      <p:to>
                                        <p:clrVal>
                                          <a:schemeClr val="accent2"/>
                                        </p:clrVal>
                                      </p:to>
                                    </p:set>
                                    <p:set>
                                      <p:cBhvr>
                                        <p:cTn id="40" dur="5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3</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475656" y="1124744"/>
            <a:ext cx="7498080" cy="4800600"/>
          </a:xfrm>
        </p:spPr>
        <p:txBody>
          <a:bodyPr/>
          <a:lstStyle/>
          <a:p>
            <a:pPr marL="82296" indent="0">
              <a:buNone/>
            </a:pPr>
            <a:r>
              <a:rPr lang="he-IL" dirty="0" smtClean="0">
                <a:latin typeface="David" panose="020E0502060401010101" pitchFamily="34" charset="-79"/>
                <a:cs typeface="David" panose="020E0502060401010101" pitchFamily="34" charset="-79"/>
              </a:rPr>
              <a:t>מי השבט שנבחר לשרת במשכן?</a:t>
            </a:r>
          </a:p>
          <a:p>
            <a:pPr marL="82296" indent="0">
              <a:buNone/>
            </a:pPr>
            <a:r>
              <a:rPr lang="he-IL" dirty="0" smtClean="0">
                <a:latin typeface="David" panose="020E0502060401010101" pitchFamily="34" charset="-79"/>
                <a:cs typeface="David" panose="020E0502060401010101" pitchFamily="34" charset="-79"/>
              </a:rPr>
              <a:t>א. שבט ראובן.</a:t>
            </a:r>
          </a:p>
          <a:p>
            <a:pPr marL="82296" indent="0">
              <a:buNone/>
            </a:pPr>
            <a:r>
              <a:rPr lang="he-IL" dirty="0" smtClean="0">
                <a:latin typeface="David" panose="020E0502060401010101" pitchFamily="34" charset="-79"/>
                <a:cs typeface="David" panose="020E0502060401010101" pitchFamily="34" charset="-79"/>
              </a:rPr>
              <a:t>ב. שבט הכוהנים.</a:t>
            </a:r>
          </a:p>
          <a:p>
            <a:pPr marL="82296" indent="0">
              <a:buNone/>
            </a:pPr>
            <a:r>
              <a:rPr lang="he-IL" dirty="0" smtClean="0">
                <a:latin typeface="David" panose="020E0502060401010101" pitchFamily="34" charset="-79"/>
                <a:cs typeface="David" panose="020E0502060401010101" pitchFamily="34" charset="-79"/>
              </a:rPr>
              <a:t>ג. כל שבטי ישראל.</a:t>
            </a:r>
            <a:endParaRPr lang="he-IL" dirty="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ד. שבט לוי.</a:t>
            </a: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952490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iterate type="lt">
                                    <p:tmPct val="0"/>
                                  </p:iterate>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iterate type="lt">
                                    <p:tmPct val="0"/>
                                  </p:iterate>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mph" presetSubtype="0" fill="hold" nodeType="clickEffect">
                                  <p:stCondLst>
                                    <p:cond delay="0"/>
                                  </p:stCondLst>
                                  <p:iterate type="lt">
                                    <p:tmPct val="4000"/>
                                  </p:iterate>
                                  <p:childTnLst>
                                    <p:set>
                                      <p:cBhvr override="childStyle">
                                        <p:cTn id="38" dur="500" fill="hold"/>
                                        <p:tgtEl>
                                          <p:spTgt spid="3">
                                            <p:txEl>
                                              <p:pRg st="4" end="4"/>
                                            </p:txEl>
                                          </p:spTgt>
                                        </p:tgtEl>
                                        <p:attrNameLst>
                                          <p:attrName>style.color</p:attrName>
                                        </p:attrNameLst>
                                      </p:cBhvr>
                                      <p:to>
                                        <p:clrVal>
                                          <a:schemeClr val="accent2"/>
                                        </p:clrVal>
                                      </p:to>
                                    </p:set>
                                    <p:set>
                                      <p:cBhvr>
                                        <p:cTn id="39" dur="500" fill="hold"/>
                                        <p:tgtEl>
                                          <p:spTgt spid="3">
                                            <p:txEl>
                                              <p:pRg st="4" end="4"/>
                                            </p:txEl>
                                          </p:spTgt>
                                        </p:tgtEl>
                                        <p:attrNameLst>
                                          <p:attrName>fillcolor</p:attrName>
                                        </p:attrNameLst>
                                      </p:cBhvr>
                                      <p:to>
                                        <p:clrVal>
                                          <a:schemeClr val="accent2"/>
                                        </p:clrVal>
                                      </p:to>
                                    </p:set>
                                    <p:set>
                                      <p:cBhvr>
                                        <p:cTn id="40" dur="5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4</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מיהם 3 המשפחות של שבט לוי?</a:t>
            </a:r>
          </a:p>
          <a:p>
            <a:pPr marL="82296" indent="0">
              <a:buNone/>
            </a:pPr>
            <a:r>
              <a:rPr lang="he-IL" dirty="0" smtClean="0">
                <a:latin typeface="David" panose="020E0502060401010101" pitchFamily="34" charset="-79"/>
                <a:cs typeface="David" panose="020E0502060401010101" pitchFamily="34" charset="-79"/>
              </a:rPr>
              <a:t>א. </a:t>
            </a:r>
            <a:r>
              <a:rPr lang="he-IL" dirty="0">
                <a:latin typeface="David" panose="020E0502060401010101" pitchFamily="34" charset="-79"/>
                <a:cs typeface="David" panose="020E0502060401010101" pitchFamily="34" charset="-79"/>
              </a:rPr>
              <a:t>קהתי, גרשום ומרר</a:t>
            </a:r>
          </a:p>
          <a:p>
            <a:pPr marL="82296" indent="0">
              <a:buNone/>
            </a:pPr>
            <a:r>
              <a:rPr lang="he-IL" dirty="0" smtClean="0">
                <a:latin typeface="David" panose="020E0502060401010101" pitchFamily="34" charset="-79"/>
                <a:cs typeface="David" panose="020E0502060401010101" pitchFamily="34" charset="-79"/>
              </a:rPr>
              <a:t>ב. </a:t>
            </a:r>
            <a:r>
              <a:rPr lang="he-IL" dirty="0">
                <a:latin typeface="David" panose="020E0502060401010101" pitchFamily="34" charset="-79"/>
                <a:cs typeface="David" panose="020E0502060401010101" pitchFamily="34" charset="-79"/>
              </a:rPr>
              <a:t>קהת, גרשון ומררי</a:t>
            </a:r>
          </a:p>
          <a:p>
            <a:pPr marL="82296" indent="0">
              <a:buNone/>
            </a:pPr>
            <a:r>
              <a:rPr lang="he-IL" dirty="0" smtClean="0">
                <a:latin typeface="David" panose="020E0502060401010101" pitchFamily="34" charset="-79"/>
                <a:cs typeface="David" panose="020E0502060401010101" pitchFamily="34" charset="-79"/>
              </a:rPr>
              <a:t>ג. היו 2 משפחות. לוי וכהן.</a:t>
            </a:r>
            <a:endParaRPr lang="he-IL" dirty="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ד. לוי, קהת ומררי.</a:t>
            </a: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949595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iterate type="lt">
                                    <p:tmPct val="0"/>
                                  </p:iterate>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mph" presetSubtype="2" fill="hold" nodeType="clickEffect">
                                  <p:stCondLst>
                                    <p:cond delay="0"/>
                                  </p:stCondLst>
                                  <p:childTnLst>
                                    <p:animClr clrSpc="rgb" dir="cw">
                                      <p:cBhvr override="childStyle">
                                        <p:cTn id="38" dur="2000" fill="hold"/>
                                        <p:tgtEl>
                                          <p:spTgt spid="3">
                                            <p:txEl>
                                              <p:pRg st="2" end="2"/>
                                            </p:txEl>
                                          </p:spTgt>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5</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מה תפקיד שבט גרשון?</a:t>
            </a:r>
          </a:p>
          <a:p>
            <a:pPr marL="82296" indent="0">
              <a:buNone/>
            </a:pPr>
            <a:r>
              <a:rPr lang="he-IL" dirty="0" smtClean="0">
                <a:latin typeface="David" panose="020E0502060401010101" pitchFamily="34" charset="-79"/>
                <a:cs typeface="David" panose="020E0502060401010101" pitchFamily="34" charset="-79"/>
              </a:rPr>
              <a:t>א. לנקות ולסדר את בית המקדש.</a:t>
            </a:r>
          </a:p>
          <a:p>
            <a:pPr marL="82296" indent="0">
              <a:buNone/>
            </a:pPr>
            <a:r>
              <a:rPr lang="he-IL" dirty="0" smtClean="0">
                <a:latin typeface="David" panose="020E0502060401010101" pitchFamily="34" charset="-79"/>
                <a:cs typeface="David" panose="020E0502060401010101" pitchFamily="34" charset="-79"/>
              </a:rPr>
              <a:t>ב. </a:t>
            </a:r>
            <a:r>
              <a:rPr lang="he-IL" dirty="0">
                <a:latin typeface="David" panose="020E0502060401010101" pitchFamily="34" charset="-79"/>
                <a:cs typeface="David" panose="020E0502060401010101" pitchFamily="34" charset="-79"/>
              </a:rPr>
              <a:t>לא היה להם תפקיד.</a:t>
            </a:r>
          </a:p>
          <a:p>
            <a:pPr marL="82296" indent="0">
              <a:buNone/>
            </a:pPr>
            <a:r>
              <a:rPr lang="he-IL" dirty="0" smtClean="0">
                <a:latin typeface="David" panose="020E0502060401010101" pitchFamily="34" charset="-79"/>
                <a:cs typeface="David" panose="020E0502060401010101" pitchFamily="34" charset="-79"/>
              </a:rPr>
              <a:t>ג. לשאת את המזבח.</a:t>
            </a:r>
          </a:p>
          <a:p>
            <a:pPr marL="447675" indent="-358775">
              <a:buNone/>
            </a:pPr>
            <a:r>
              <a:rPr lang="he-IL" dirty="0" smtClean="0">
                <a:latin typeface="David" panose="020E0502060401010101" pitchFamily="34" charset="-79"/>
                <a:cs typeface="David" panose="020E0502060401010101" pitchFamily="34" charset="-79"/>
              </a:rPr>
              <a:t>ד. </a:t>
            </a:r>
            <a:r>
              <a:rPr lang="he-IL" dirty="0">
                <a:latin typeface="David" panose="020E0502060401010101" pitchFamily="34" charset="-79"/>
                <a:cs typeface="David" panose="020E0502060401010101" pitchFamily="34" charset="-79"/>
              </a:rPr>
              <a:t>לשאת בזמן המסעות את יריעות המשכן ואת קלעי החצר ואת אביזריהם.</a:t>
            </a: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26892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iterate type="lt">
                                    <p:tmPct val="0"/>
                                  </p:iterate>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mph" presetSubtype="0" fill="hold" nodeType="clickEffect">
                                  <p:stCondLst>
                                    <p:cond delay="0"/>
                                  </p:stCondLst>
                                  <p:iterate type="lt">
                                    <p:tmPct val="4000"/>
                                  </p:iterate>
                                  <p:childTnLst>
                                    <p:set>
                                      <p:cBhvr override="childStyle">
                                        <p:cTn id="38" dur="500" fill="hold"/>
                                        <p:tgtEl>
                                          <p:spTgt spid="3">
                                            <p:txEl>
                                              <p:pRg st="4" end="4"/>
                                            </p:txEl>
                                          </p:spTgt>
                                        </p:tgtEl>
                                        <p:attrNameLst>
                                          <p:attrName>style.color</p:attrName>
                                        </p:attrNameLst>
                                      </p:cBhvr>
                                      <p:to>
                                        <p:clrVal>
                                          <a:schemeClr val="accent2"/>
                                        </p:clrVal>
                                      </p:to>
                                    </p:set>
                                    <p:set>
                                      <p:cBhvr>
                                        <p:cTn id="39" dur="500" fill="hold"/>
                                        <p:tgtEl>
                                          <p:spTgt spid="3">
                                            <p:txEl>
                                              <p:pRg st="4" end="4"/>
                                            </p:txEl>
                                          </p:spTgt>
                                        </p:tgtEl>
                                        <p:attrNameLst>
                                          <p:attrName>fillcolor</p:attrName>
                                        </p:attrNameLst>
                                      </p:cBhvr>
                                      <p:to>
                                        <p:clrVal>
                                          <a:schemeClr val="accent2"/>
                                        </p:clrVal>
                                      </p:to>
                                    </p:set>
                                    <p:set>
                                      <p:cBhvr>
                                        <p:cTn id="40" dur="500" fill="hold"/>
                                        <p:tgtEl>
                                          <p:spTgt spid="3">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6</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נכון או לא נכון- </a:t>
            </a:r>
            <a:r>
              <a:rPr lang="he-IL" dirty="0">
                <a:latin typeface="David" panose="020E0502060401010101" pitchFamily="34" charset="-79"/>
                <a:cs typeface="David" panose="020E0502060401010101" pitchFamily="34" charset="-79"/>
              </a:rPr>
              <a:t>תפקיד שבט קהת היה </a:t>
            </a:r>
            <a:r>
              <a:rPr lang="he-IL" dirty="0" smtClean="0">
                <a:latin typeface="David" panose="020E0502060401010101" pitchFamily="34" charset="-79"/>
                <a:cs typeface="David" panose="020E0502060401010101" pitchFamily="34" charset="-79"/>
              </a:rPr>
              <a:t>נשיאת </a:t>
            </a:r>
            <a:r>
              <a:rPr lang="he-IL" dirty="0">
                <a:latin typeface="David" panose="020E0502060401010101" pitchFamily="34" charset="-79"/>
                <a:cs typeface="David" panose="020E0502060401010101" pitchFamily="34" charset="-79"/>
              </a:rPr>
              <a:t>השולחן, המנורה, המזבחות וכלי הקודש.</a:t>
            </a:r>
            <a:endParaRPr lang="he-IL" dirty="0" smtClean="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א. לא נכון</a:t>
            </a:r>
          </a:p>
          <a:p>
            <a:pPr marL="82296" indent="0">
              <a:buNone/>
            </a:pPr>
            <a:r>
              <a:rPr lang="he-IL" dirty="0" smtClean="0">
                <a:latin typeface="David" panose="020E0502060401010101" pitchFamily="34" charset="-79"/>
                <a:cs typeface="David" panose="020E0502060401010101" pitchFamily="34" charset="-79"/>
              </a:rPr>
              <a:t>ב. נכון</a:t>
            </a:r>
          </a:p>
          <a:p>
            <a:pPr marL="82296" indent="0">
              <a:buNone/>
            </a:pP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100692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iterate type="lt">
                                    <p:tmPct val="0"/>
                                  </p:iterate>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mph" presetSubtype="0" fill="hold" nodeType="clickEffect">
                                  <p:stCondLst>
                                    <p:cond delay="0"/>
                                  </p:stCondLst>
                                  <p:iterate type="lt">
                                    <p:tmPct val="4000"/>
                                  </p:iterate>
                                  <p:childTnLst>
                                    <p:set>
                                      <p:cBhvr override="childStyle">
                                        <p:cTn id="28" dur="500" fill="hold"/>
                                        <p:tgtEl>
                                          <p:spTgt spid="3">
                                            <p:txEl>
                                              <p:pRg st="2" end="2"/>
                                            </p:txEl>
                                          </p:spTgt>
                                        </p:tgtEl>
                                        <p:attrNameLst>
                                          <p:attrName>style.color</p:attrName>
                                        </p:attrNameLst>
                                      </p:cBhvr>
                                      <p:to>
                                        <p:clrVal>
                                          <a:schemeClr val="accent2"/>
                                        </p:clrVal>
                                      </p:to>
                                    </p:set>
                                    <p:set>
                                      <p:cBhvr>
                                        <p:cTn id="29" dur="500" fill="hold"/>
                                        <p:tgtEl>
                                          <p:spTgt spid="3">
                                            <p:txEl>
                                              <p:pRg st="2" end="2"/>
                                            </p:txEl>
                                          </p:spTgt>
                                        </p:tgtEl>
                                        <p:attrNameLst>
                                          <p:attrName>fillcolor</p:attrName>
                                        </p:attrNameLst>
                                      </p:cBhvr>
                                      <p:to>
                                        <p:clrVal>
                                          <a:schemeClr val="accent2"/>
                                        </p:clrVal>
                                      </p:to>
                                    </p:set>
                                    <p:set>
                                      <p:cBhvr>
                                        <p:cTn id="30" dur="5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7</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נכון או לא נכון- תפקיד שבט מררי היה להדליק את המנורה.</a:t>
            </a:r>
          </a:p>
          <a:p>
            <a:pPr marL="82296" indent="0">
              <a:buNone/>
            </a:pPr>
            <a:r>
              <a:rPr lang="he-IL" dirty="0" smtClean="0">
                <a:latin typeface="David" panose="020E0502060401010101" pitchFamily="34" charset="-79"/>
                <a:cs typeface="David" panose="020E0502060401010101" pitchFamily="34" charset="-79"/>
              </a:rPr>
              <a:t>א. לא נכון</a:t>
            </a:r>
          </a:p>
          <a:p>
            <a:pPr marL="82296" indent="0">
              <a:buNone/>
            </a:pPr>
            <a:r>
              <a:rPr lang="he-IL" dirty="0" smtClean="0">
                <a:latin typeface="David" panose="020E0502060401010101" pitchFamily="34" charset="-79"/>
                <a:cs typeface="David" panose="020E0502060401010101" pitchFamily="34" charset="-79"/>
              </a:rPr>
              <a:t>ב. נכון</a:t>
            </a:r>
          </a:p>
          <a:p>
            <a:pPr marL="82296" indent="0">
              <a:buNone/>
            </a:pP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404222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iterate type="lt">
                                    <p:tmPct val="0"/>
                                  </p:iterate>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mph" presetSubtype="0" fill="hold" nodeType="clickEffect">
                                  <p:stCondLst>
                                    <p:cond delay="0"/>
                                  </p:stCondLst>
                                  <p:iterate type="lt">
                                    <p:tmPct val="4000"/>
                                  </p:iterate>
                                  <p:childTnLst>
                                    <p:set>
                                      <p:cBhvr override="childStyle">
                                        <p:cTn id="28" dur="500" fill="hold"/>
                                        <p:tgtEl>
                                          <p:spTgt spid="3">
                                            <p:txEl>
                                              <p:pRg st="1" end="1"/>
                                            </p:txEl>
                                          </p:spTgt>
                                        </p:tgtEl>
                                        <p:attrNameLst>
                                          <p:attrName>style.color</p:attrName>
                                        </p:attrNameLst>
                                      </p:cBhvr>
                                      <p:to>
                                        <p:clrVal>
                                          <a:schemeClr val="accent2"/>
                                        </p:clrVal>
                                      </p:to>
                                    </p:set>
                                    <p:set>
                                      <p:cBhvr>
                                        <p:cTn id="29" dur="500" fill="hold"/>
                                        <p:tgtEl>
                                          <p:spTgt spid="3">
                                            <p:txEl>
                                              <p:pRg st="1" end="1"/>
                                            </p:txEl>
                                          </p:spTgt>
                                        </p:tgtEl>
                                        <p:attrNameLst>
                                          <p:attrName>fillcolor</p:attrName>
                                        </p:attrNameLst>
                                      </p:cBhvr>
                                      <p:to>
                                        <p:clrVal>
                                          <a:schemeClr val="accent2"/>
                                        </p:clrVal>
                                      </p:to>
                                    </p:set>
                                    <p:set>
                                      <p:cBhvr>
                                        <p:cTn id="30" dur="500" fill="hold"/>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8</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נכון או לא נכון- לאהרון היו 4 בנים.</a:t>
            </a:r>
          </a:p>
          <a:p>
            <a:pPr marL="82296" indent="0">
              <a:buNone/>
            </a:pPr>
            <a:r>
              <a:rPr lang="he-IL" dirty="0" smtClean="0">
                <a:latin typeface="David" panose="020E0502060401010101" pitchFamily="34" charset="-79"/>
                <a:cs typeface="David" panose="020E0502060401010101" pitchFamily="34" charset="-79"/>
              </a:rPr>
              <a:t>א. לא נכון</a:t>
            </a:r>
          </a:p>
          <a:p>
            <a:pPr marL="82296" indent="0">
              <a:buNone/>
            </a:pPr>
            <a:r>
              <a:rPr lang="he-IL" dirty="0" smtClean="0">
                <a:latin typeface="David" panose="020E0502060401010101" pitchFamily="34" charset="-79"/>
                <a:cs typeface="David" panose="020E0502060401010101" pitchFamily="34" charset="-79"/>
              </a:rPr>
              <a:t>ב. נכון</a:t>
            </a:r>
          </a:p>
          <a:p>
            <a:pPr marL="82296" indent="0">
              <a:buNone/>
            </a:pPr>
            <a:endParaRPr lang="he-IL" dirty="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התשובה הנכונה- לאהרון היו 4 בנים: נדב, אביהו, אלעזר ואיתמר.</a:t>
            </a: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2604863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iterate type="lt">
                                    <p:tmPct val="0"/>
                                  </p:iterate>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mph" presetSubtype="0" fill="hold" nodeType="clickEffect">
                                  <p:stCondLst>
                                    <p:cond delay="0"/>
                                  </p:stCondLst>
                                  <p:iterate type="lt">
                                    <p:tmPct val="4000"/>
                                  </p:iterate>
                                  <p:childTnLst>
                                    <p:set>
                                      <p:cBhvr override="childStyle">
                                        <p:cTn id="28" dur="500" fill="hold"/>
                                        <p:tgtEl>
                                          <p:spTgt spid="3">
                                            <p:txEl>
                                              <p:pRg st="2" end="2"/>
                                            </p:txEl>
                                          </p:spTgt>
                                        </p:tgtEl>
                                        <p:attrNameLst>
                                          <p:attrName>style.color</p:attrName>
                                        </p:attrNameLst>
                                      </p:cBhvr>
                                      <p:to>
                                        <p:clrVal>
                                          <a:schemeClr val="accent2"/>
                                        </p:clrVal>
                                      </p:to>
                                    </p:set>
                                    <p:set>
                                      <p:cBhvr>
                                        <p:cTn id="29" dur="500" fill="hold"/>
                                        <p:tgtEl>
                                          <p:spTgt spid="3">
                                            <p:txEl>
                                              <p:pRg st="2" end="2"/>
                                            </p:txEl>
                                          </p:spTgt>
                                        </p:tgtEl>
                                        <p:attrNameLst>
                                          <p:attrName>fillcolor</p:attrName>
                                        </p:attrNameLst>
                                      </p:cBhvr>
                                      <p:to>
                                        <p:clrVal>
                                          <a:schemeClr val="accent2"/>
                                        </p:clrVal>
                                      </p:to>
                                    </p:set>
                                    <p:set>
                                      <p:cBhvr>
                                        <p:cTn id="30" dur="500" fill="hold"/>
                                        <p:tgtEl>
                                          <p:spTgt spid="3">
                                            <p:txEl>
                                              <p:pRg st="2" end="2"/>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circle(in)">
                                      <p:cBhvr>
                                        <p:cTn id="3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03648" y="188640"/>
            <a:ext cx="7498080" cy="1143000"/>
          </a:xfrm>
        </p:spPr>
        <p:txBody>
          <a:bodyPr>
            <a:normAutofit/>
          </a:bodyPr>
          <a:lstStyle/>
          <a:p>
            <a:pPr algn="ctr"/>
            <a:r>
              <a:rPr lang="he-IL" sz="6000" dirty="0" smtClean="0">
                <a:solidFill>
                  <a:schemeClr val="accent5"/>
                </a:solidFill>
                <a:latin typeface="Times New Roman" panose="02020603050405020304" pitchFamily="18" charset="0"/>
                <a:cs typeface="Times New Roman" panose="02020603050405020304" pitchFamily="18" charset="0"/>
              </a:rPr>
              <a:t>מאירועי הפרשה</a:t>
            </a:r>
            <a:endParaRPr lang="he-IL" sz="6000" dirty="0">
              <a:solidFill>
                <a:schemeClr val="accent5"/>
              </a:solidFill>
              <a:latin typeface="Times New Roman" panose="02020603050405020304" pitchFamily="18" charset="0"/>
              <a:cs typeface="Times New Roman" panose="02020603050405020304" pitchFamily="18" charset="0"/>
            </a:endParaRPr>
          </a:p>
        </p:txBody>
      </p:sp>
      <p:sp>
        <p:nvSpPr>
          <p:cNvPr id="3" name="מציין מיקום תוכן 2"/>
          <p:cNvSpPr>
            <a:spLocks noGrp="1"/>
          </p:cNvSpPr>
          <p:nvPr>
            <p:ph idx="1"/>
          </p:nvPr>
        </p:nvSpPr>
        <p:spPr/>
        <p:txBody>
          <a:bodyPr/>
          <a:lstStyle/>
          <a:p>
            <a:r>
              <a:rPr lang="he-IL" dirty="0" smtClean="0">
                <a:solidFill>
                  <a:schemeClr val="accent2"/>
                </a:solidFill>
                <a:latin typeface="David" panose="020E0502060401010101" pitchFamily="34" charset="-79"/>
                <a:cs typeface="David" panose="020E0502060401010101" pitchFamily="34" charset="-79"/>
                <a:hlinkClick r:id="rId2" action="ppaction://hlinksldjump"/>
              </a:rPr>
              <a:t>מניין בני ישראל</a:t>
            </a:r>
            <a:endParaRPr lang="he-IL" dirty="0" smtClean="0">
              <a:solidFill>
                <a:schemeClr val="accent2"/>
              </a:solidFill>
              <a:latin typeface="David" panose="020E0502060401010101" pitchFamily="34" charset="-79"/>
              <a:cs typeface="David" panose="020E0502060401010101" pitchFamily="34" charset="-79"/>
            </a:endParaRPr>
          </a:p>
          <a:p>
            <a:r>
              <a:rPr lang="he-IL" dirty="0" smtClean="0">
                <a:solidFill>
                  <a:schemeClr val="accent2"/>
                </a:solidFill>
                <a:latin typeface="David" panose="020E0502060401010101" pitchFamily="34" charset="-79"/>
                <a:cs typeface="David" panose="020E0502060401010101" pitchFamily="34" charset="-79"/>
                <a:hlinkClick r:id="rId3" action="ppaction://hlinksldjump"/>
              </a:rPr>
              <a:t>סדר חניית השבטים</a:t>
            </a:r>
            <a:endParaRPr lang="he-IL" dirty="0" smtClean="0">
              <a:solidFill>
                <a:schemeClr val="accent2"/>
              </a:solidFill>
              <a:latin typeface="David" panose="020E0502060401010101" pitchFamily="34" charset="-79"/>
              <a:cs typeface="David" panose="020E0502060401010101" pitchFamily="34" charset="-79"/>
            </a:endParaRPr>
          </a:p>
          <a:p>
            <a:r>
              <a:rPr lang="he-IL" dirty="0">
                <a:solidFill>
                  <a:schemeClr val="accent2"/>
                </a:solidFill>
                <a:latin typeface="David" panose="020E0502060401010101" pitchFamily="34" charset="-79"/>
                <a:cs typeface="David" panose="020E0502060401010101" pitchFamily="34" charset="-79"/>
                <a:hlinkClick r:id="rId4" action="ppaction://hlinksldjump"/>
              </a:rPr>
              <a:t>שבט </a:t>
            </a:r>
            <a:r>
              <a:rPr lang="he-IL" dirty="0" smtClean="0">
                <a:solidFill>
                  <a:schemeClr val="accent2"/>
                </a:solidFill>
                <a:latin typeface="David" panose="020E0502060401010101" pitchFamily="34" charset="-79"/>
                <a:cs typeface="David" panose="020E0502060401010101" pitchFamily="34" charset="-79"/>
                <a:hlinkClick r:id="rId4" action="ppaction://hlinksldjump"/>
              </a:rPr>
              <a:t>לוי</a:t>
            </a:r>
            <a:endParaRPr lang="he-IL" dirty="0" smtClean="0">
              <a:solidFill>
                <a:schemeClr val="accent2"/>
              </a:solidFill>
              <a:latin typeface="David" panose="020E0502060401010101" pitchFamily="34" charset="-79"/>
              <a:cs typeface="David" panose="020E0502060401010101" pitchFamily="34" charset="-79"/>
            </a:endParaRPr>
          </a:p>
          <a:p>
            <a:r>
              <a:rPr lang="he-IL" dirty="0" smtClean="0">
                <a:solidFill>
                  <a:schemeClr val="accent2"/>
                </a:solidFill>
                <a:latin typeface="David" panose="020E0502060401010101" pitchFamily="34" charset="-79"/>
                <a:cs typeface="David" panose="020E0502060401010101" pitchFamily="34" charset="-79"/>
                <a:hlinkClick r:id="rId5" action="ppaction://hlinksldjump"/>
              </a:rPr>
              <a:t>מפקד שבט לוי</a:t>
            </a:r>
            <a:endParaRPr lang="he-IL" dirty="0" smtClean="0">
              <a:solidFill>
                <a:schemeClr val="accent2"/>
              </a:solidFill>
              <a:latin typeface="David" panose="020E0502060401010101" pitchFamily="34" charset="-79"/>
              <a:cs typeface="David" panose="020E0502060401010101" pitchFamily="34" charset="-79"/>
            </a:endParaRPr>
          </a:p>
          <a:p>
            <a:r>
              <a:rPr lang="he-IL" dirty="0">
                <a:solidFill>
                  <a:schemeClr val="accent2"/>
                </a:solidFill>
                <a:latin typeface="David" panose="020E0502060401010101" pitchFamily="34" charset="-79"/>
                <a:cs typeface="David" panose="020E0502060401010101" pitchFamily="34" charset="-79"/>
                <a:hlinkClick r:id="rId6" action="ppaction://hlinksldjump"/>
              </a:rPr>
              <a:t>משפחת הכהונה</a:t>
            </a:r>
            <a:endParaRPr lang="he-IL" dirty="0">
              <a:solidFill>
                <a:schemeClr val="accent2"/>
              </a:solidFill>
              <a:latin typeface="David" panose="020E0502060401010101" pitchFamily="34" charset="-79"/>
              <a:cs typeface="David" panose="020E0502060401010101" pitchFamily="34" charset="-79"/>
            </a:endParaRPr>
          </a:p>
          <a:p>
            <a:r>
              <a:rPr lang="he-IL" dirty="0">
                <a:solidFill>
                  <a:schemeClr val="accent2"/>
                </a:solidFill>
                <a:latin typeface="David" panose="020E0502060401010101" pitchFamily="34" charset="-79"/>
                <a:cs typeface="David" panose="020E0502060401010101" pitchFamily="34" charset="-79"/>
                <a:hlinkClick r:id="rId7" action="ppaction://hlinksldjump"/>
              </a:rPr>
              <a:t>פדיון </a:t>
            </a:r>
            <a:r>
              <a:rPr lang="he-IL" dirty="0" smtClean="0">
                <a:solidFill>
                  <a:schemeClr val="accent2"/>
                </a:solidFill>
                <a:latin typeface="David" panose="020E0502060401010101" pitchFamily="34" charset="-79"/>
                <a:cs typeface="David" panose="020E0502060401010101" pitchFamily="34" charset="-79"/>
                <a:hlinkClick r:id="rId7" action="ppaction://hlinksldjump"/>
              </a:rPr>
              <a:t>הבכורות</a:t>
            </a:r>
            <a:endParaRPr lang="he-IL" dirty="0" smtClean="0">
              <a:solidFill>
                <a:schemeClr val="accent2"/>
              </a:solidFill>
              <a:latin typeface="David" panose="020E0502060401010101" pitchFamily="34" charset="-79"/>
              <a:cs typeface="David" panose="020E0502060401010101" pitchFamily="34" charset="-79"/>
            </a:endParaRPr>
          </a:p>
          <a:p>
            <a:r>
              <a:rPr lang="he-IL" dirty="0" smtClean="0">
                <a:solidFill>
                  <a:schemeClr val="accent2"/>
                </a:solidFill>
                <a:latin typeface="David" panose="020E0502060401010101" pitchFamily="34" charset="-79"/>
                <a:cs typeface="David" panose="020E0502060401010101" pitchFamily="34" charset="-79"/>
                <a:hlinkClick r:id="rId8" action="ppaction://hlinksldjump"/>
              </a:rPr>
              <a:t>משמרת בני קהת</a:t>
            </a:r>
            <a:endParaRPr lang="he-IL" dirty="0">
              <a:solidFill>
                <a:schemeClr val="accent2"/>
              </a:solidFill>
              <a:latin typeface="David" panose="020E0502060401010101" pitchFamily="34" charset="-79"/>
              <a:cs typeface="David" panose="020E0502060401010101" pitchFamily="34" charset="-79"/>
            </a:endParaRPr>
          </a:p>
        </p:txBody>
      </p:sp>
      <p:pic>
        <p:nvPicPr>
          <p:cNvPr id="1331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75656" y="4005064"/>
            <a:ext cx="2736304" cy="2557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5508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9</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מהו המנהג הקיים כיום זכר לפדיון הבכורות בפרשה?</a:t>
            </a:r>
          </a:p>
          <a:p>
            <a:pPr marL="82296" indent="0">
              <a:buNone/>
            </a:pPr>
            <a:r>
              <a:rPr lang="he-IL" dirty="0" smtClean="0">
                <a:latin typeface="David" panose="020E0502060401010101" pitchFamily="34" charset="-79"/>
                <a:cs typeface="David" panose="020E0502060401010101" pitchFamily="34" charset="-79"/>
              </a:rPr>
              <a:t>א. מנהג הכפרות.</a:t>
            </a:r>
          </a:p>
          <a:p>
            <a:pPr marL="82296" indent="0">
              <a:buNone/>
            </a:pPr>
            <a:r>
              <a:rPr lang="he-IL" dirty="0" smtClean="0">
                <a:latin typeface="David" panose="020E0502060401010101" pitchFamily="34" charset="-79"/>
                <a:cs typeface="David" panose="020E0502060401010101" pitchFamily="34" charset="-79"/>
              </a:rPr>
              <a:t>ב. מנהג זריקת כסף וזהב.</a:t>
            </a:r>
          </a:p>
          <a:p>
            <a:pPr marL="82296" indent="0">
              <a:buNone/>
            </a:pPr>
            <a:r>
              <a:rPr lang="he-IL" dirty="0" smtClean="0">
                <a:latin typeface="David" panose="020E0502060401010101" pitchFamily="34" charset="-79"/>
                <a:cs typeface="David" panose="020E0502060401010101" pitchFamily="34" charset="-79"/>
              </a:rPr>
              <a:t>ג. מנהג לפדות בכסף את הבן שנולד בכור.</a:t>
            </a: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300874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iterate type="lt">
                                    <p:tmPct val="0"/>
                                  </p:iterate>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mph" presetSubtype="0" fill="hold" nodeType="clickEffect">
                                  <p:stCondLst>
                                    <p:cond delay="0"/>
                                  </p:stCondLst>
                                  <p:iterate type="lt">
                                    <p:tmPct val="4000"/>
                                  </p:iterate>
                                  <p:childTnLst>
                                    <p:set>
                                      <p:cBhvr override="childStyle">
                                        <p:cTn id="33" dur="500" fill="hold"/>
                                        <p:tgtEl>
                                          <p:spTgt spid="3">
                                            <p:txEl>
                                              <p:pRg st="3" end="3"/>
                                            </p:txEl>
                                          </p:spTgt>
                                        </p:tgtEl>
                                        <p:attrNameLst>
                                          <p:attrName>style.color</p:attrName>
                                        </p:attrNameLst>
                                      </p:cBhvr>
                                      <p:to>
                                        <p:clrVal>
                                          <a:schemeClr val="accent2"/>
                                        </p:clrVal>
                                      </p:to>
                                    </p:set>
                                    <p:set>
                                      <p:cBhvr>
                                        <p:cTn id="34" dur="500" fill="hold"/>
                                        <p:tgtEl>
                                          <p:spTgt spid="3">
                                            <p:txEl>
                                              <p:pRg st="3" end="3"/>
                                            </p:txEl>
                                          </p:spTgt>
                                        </p:tgtEl>
                                        <p:attrNameLst>
                                          <p:attrName>fillcolor</p:attrName>
                                        </p:attrNameLst>
                                      </p:cBhvr>
                                      <p:to>
                                        <p:clrVal>
                                          <a:schemeClr val="accent2"/>
                                        </p:clrVal>
                                      </p:to>
                                    </p:set>
                                    <p:set>
                                      <p:cBhvr>
                                        <p:cTn id="35" dur="500" fill="hold"/>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a:r>
              <a:rPr lang="he-IL" dirty="0">
                <a:latin typeface="David" panose="020E0502060401010101" pitchFamily="34" charset="-79"/>
                <a:cs typeface="David" panose="020E0502060401010101" pitchFamily="34" charset="-79"/>
              </a:rPr>
              <a:t>חידון- שאלה </a:t>
            </a:r>
            <a:r>
              <a:rPr lang="he-IL" dirty="0" smtClean="0">
                <a:latin typeface="David" panose="020E0502060401010101" pitchFamily="34" charset="-79"/>
                <a:cs typeface="David" panose="020E0502060401010101" pitchFamily="34" charset="-79"/>
              </a:rPr>
              <a:t>10</a:t>
            </a:r>
            <a:r>
              <a:rPr lang="he-IL" dirty="0">
                <a:latin typeface="David" panose="020E0502060401010101" pitchFamily="34" charset="-79"/>
                <a:cs typeface="David" panose="020E0502060401010101" pitchFamily="34" charset="-79"/>
              </a:rPr>
              <a:t/>
            </a:r>
            <a:br>
              <a:rPr lang="he-IL" dirty="0">
                <a:latin typeface="David" panose="020E0502060401010101" pitchFamily="34" charset="-79"/>
                <a:cs typeface="David" panose="020E0502060401010101" pitchFamily="34" charset="-79"/>
              </a:rPr>
            </a:br>
            <a:endParaRPr lang="he-IL" dirty="0">
              <a:latin typeface="David" panose="020E0502060401010101" pitchFamily="34" charset="-79"/>
              <a:cs typeface="David" panose="020E0502060401010101" pitchFamily="34" charset="-79"/>
            </a:endParaRPr>
          </a:p>
        </p:txBody>
      </p:sp>
      <p:sp>
        <p:nvSpPr>
          <p:cNvPr id="3" name="מציין מיקום תוכן 2"/>
          <p:cNvSpPr>
            <a:spLocks noGrp="1"/>
          </p:cNvSpPr>
          <p:nvPr>
            <p:ph idx="1"/>
          </p:nvPr>
        </p:nvSpPr>
        <p:spPr>
          <a:xfrm>
            <a:off x="1187624" y="1124744"/>
            <a:ext cx="7786112" cy="4800600"/>
          </a:xfrm>
        </p:spPr>
        <p:txBody>
          <a:bodyPr/>
          <a:lstStyle/>
          <a:p>
            <a:pPr marL="82296" indent="0">
              <a:buNone/>
            </a:pPr>
            <a:r>
              <a:rPr lang="he-IL" dirty="0" smtClean="0">
                <a:latin typeface="David" panose="020E0502060401010101" pitchFamily="34" charset="-79"/>
                <a:cs typeface="David" panose="020E0502060401010101" pitchFamily="34" charset="-79"/>
              </a:rPr>
              <a:t>מאיזה גיל מנו את הגברים בעם ישראל?</a:t>
            </a:r>
          </a:p>
          <a:p>
            <a:pPr marL="82296" indent="0">
              <a:buNone/>
            </a:pPr>
            <a:r>
              <a:rPr lang="he-IL" dirty="0" smtClean="0">
                <a:latin typeface="David" panose="020E0502060401010101" pitchFamily="34" charset="-79"/>
                <a:cs typeface="David" panose="020E0502060401010101" pitchFamily="34" charset="-79"/>
              </a:rPr>
              <a:t>א. מגיל 25.</a:t>
            </a:r>
          </a:p>
          <a:p>
            <a:pPr marL="82296" indent="0">
              <a:buNone/>
            </a:pPr>
            <a:r>
              <a:rPr lang="he-IL" dirty="0" smtClean="0">
                <a:latin typeface="David" panose="020E0502060401010101" pitchFamily="34" charset="-79"/>
                <a:cs typeface="David" panose="020E0502060401010101" pitchFamily="34" charset="-79"/>
              </a:rPr>
              <a:t>ב. מגיל 20.</a:t>
            </a:r>
          </a:p>
          <a:p>
            <a:pPr marL="82296" indent="0">
              <a:buNone/>
            </a:pPr>
            <a:r>
              <a:rPr lang="he-IL" dirty="0" smtClean="0">
                <a:latin typeface="David" panose="020E0502060401010101" pitchFamily="34" charset="-79"/>
                <a:cs typeface="David" panose="020E0502060401010101" pitchFamily="34" charset="-79"/>
              </a:rPr>
              <a:t>ג. מנו את כולם.</a:t>
            </a:r>
            <a:endParaRPr lang="he-IL" dirty="0">
              <a:latin typeface="David" panose="020E0502060401010101" pitchFamily="34" charset="-79"/>
              <a:cs typeface="David" panose="020E0502060401010101" pitchFamily="34" charset="-79"/>
            </a:endParaRPr>
          </a:p>
          <a:p>
            <a:pPr marL="82296" indent="0">
              <a:buNone/>
            </a:pPr>
            <a:r>
              <a:rPr lang="he-IL" dirty="0" smtClean="0">
                <a:latin typeface="David" panose="020E0502060401010101" pitchFamily="34" charset="-79"/>
                <a:cs typeface="David" panose="020E0502060401010101" pitchFamily="34" charset="-79"/>
              </a:rPr>
              <a:t>ד. מגיל 30.</a:t>
            </a:r>
            <a:endParaRPr lang="he-IL" dirty="0">
              <a:latin typeface="David" panose="020E0502060401010101" pitchFamily="34" charset="-79"/>
              <a:cs typeface="David" panose="020E0502060401010101" pitchFamily="34" charset="-79"/>
            </a:endParaRPr>
          </a:p>
          <a:p>
            <a:pPr marL="82296" indent="0">
              <a:buNone/>
            </a:pPr>
            <a:endParaRPr lang="he-IL" dirty="0">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407069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ipe(down)">
                                      <p:cBhvr>
                                        <p:cTn id="19" dur="500"/>
                                        <p:tgtEl>
                                          <p:spTgt spid="3">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iterate type="lt">
                                    <p:tmPct val="0"/>
                                  </p:iterate>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down)">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mph" presetSubtype="0" fill="hold" nodeType="clickEffect">
                                  <p:stCondLst>
                                    <p:cond delay="0"/>
                                  </p:stCondLst>
                                  <p:iterate type="lt">
                                    <p:tmPct val="4000"/>
                                  </p:iterate>
                                  <p:childTnLst>
                                    <p:set>
                                      <p:cBhvr override="childStyle">
                                        <p:cTn id="38" dur="500" fill="hold"/>
                                        <p:tgtEl>
                                          <p:spTgt spid="3">
                                            <p:txEl>
                                              <p:pRg st="2" end="2"/>
                                            </p:txEl>
                                          </p:spTgt>
                                        </p:tgtEl>
                                        <p:attrNameLst>
                                          <p:attrName>style.color</p:attrName>
                                        </p:attrNameLst>
                                      </p:cBhvr>
                                      <p:to>
                                        <p:clrVal>
                                          <a:schemeClr val="accent2"/>
                                        </p:clrVal>
                                      </p:to>
                                    </p:set>
                                    <p:set>
                                      <p:cBhvr>
                                        <p:cTn id="39" dur="500" fill="hold"/>
                                        <p:tgtEl>
                                          <p:spTgt spid="3">
                                            <p:txEl>
                                              <p:pRg st="2" end="2"/>
                                            </p:txEl>
                                          </p:spTgt>
                                        </p:tgtEl>
                                        <p:attrNameLst>
                                          <p:attrName>fillcolor</p:attrName>
                                        </p:attrNameLst>
                                      </p:cBhvr>
                                      <p:to>
                                        <p:clrVal>
                                          <a:schemeClr val="accent2"/>
                                        </p:clrVal>
                                      </p:to>
                                    </p:set>
                                    <p:set>
                                      <p:cBhvr>
                                        <p:cTn id="40" dur="500" fill="hold"/>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95736" y="1052736"/>
            <a:ext cx="6048672" cy="1631216"/>
          </a:xfrm>
          <a:prstGeom prst="rect">
            <a:avLst/>
          </a:prstGeom>
          <a:noFill/>
        </p:spPr>
        <p:txBody>
          <a:bodyPr wrap="square" rtlCol="1">
            <a:spAutoFit/>
          </a:bodyPr>
          <a:lstStyle/>
          <a:p>
            <a:pPr algn="ctr"/>
            <a:r>
              <a:rPr lang="he-IL" sz="10000" dirty="0" smtClean="0">
                <a:solidFill>
                  <a:schemeClr val="accent5">
                    <a:lumMod val="60000"/>
                    <a:lumOff val="40000"/>
                  </a:schemeClr>
                </a:solidFill>
                <a:latin typeface="Guttman Yad-Brush" panose="02010401010101010101" pitchFamily="2" charset="-79"/>
                <a:cs typeface="Guttman Yad-Brush" panose="02010401010101010101" pitchFamily="2" charset="-79"/>
              </a:rPr>
              <a:t>סוף</a:t>
            </a:r>
            <a:endParaRPr lang="he-IL" sz="10000" dirty="0">
              <a:solidFill>
                <a:schemeClr val="accent5">
                  <a:lumMod val="60000"/>
                  <a:lumOff val="40000"/>
                </a:schemeClr>
              </a:solidFill>
              <a:latin typeface="Guttman Yad-Brush" panose="02010401010101010101" pitchFamily="2" charset="-79"/>
              <a:cs typeface="Guttman Yad-Brush" panose="02010401010101010101" pitchFamily="2" charset="-79"/>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2702625"/>
            <a:ext cx="3384376" cy="2969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4895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anim calcmode="lin" valueType="num">
                                      <p:cBhvr>
                                        <p:cTn id="8" dur="2000" fill="hold"/>
                                        <p:tgtEl>
                                          <p:spTgt spid="9218"/>
                                        </p:tgtEl>
                                        <p:attrNameLst>
                                          <p:attrName>ppt_w</p:attrName>
                                        </p:attrNameLst>
                                      </p:cBhvr>
                                      <p:tavLst>
                                        <p:tav tm="0" fmla="#ppt_w*sin(2.5*pi*$)">
                                          <p:val>
                                            <p:fltVal val="0"/>
                                          </p:val>
                                        </p:tav>
                                        <p:tav tm="100000">
                                          <p:val>
                                            <p:fltVal val="1"/>
                                          </p:val>
                                        </p:tav>
                                      </p:tavLst>
                                    </p:anim>
                                    <p:anim calcmode="lin" valueType="num">
                                      <p:cBhvr>
                                        <p:cTn id="9" dur="2000" fill="hold"/>
                                        <p:tgtEl>
                                          <p:spTgt spid="92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0364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מניין בני ישראל</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4" name="TextBox 3"/>
          <p:cNvSpPr txBox="1"/>
          <p:nvPr/>
        </p:nvSpPr>
        <p:spPr>
          <a:xfrm>
            <a:off x="1331640" y="980728"/>
            <a:ext cx="7488832" cy="2585323"/>
          </a:xfrm>
          <a:prstGeom prst="rect">
            <a:avLst/>
          </a:prstGeom>
          <a:noFill/>
        </p:spPr>
        <p:txBody>
          <a:bodyPr wrap="square" rtlCol="1">
            <a:spAutoFit/>
          </a:bodyPr>
          <a:lstStyle/>
          <a:p>
            <a:pPr>
              <a:lnSpc>
                <a:spcPct val="150000"/>
              </a:lnSpc>
            </a:pPr>
            <a:r>
              <a:rPr lang="he-IL" dirty="0">
                <a:latin typeface="David" panose="020E0502060401010101" pitchFamily="34" charset="-79"/>
                <a:cs typeface="David" panose="020E0502060401010101" pitchFamily="34" charset="-79"/>
              </a:rPr>
              <a:t>ביום א' באייר, בשנה השנייה לצאת בני ישראל מארץ מצרים, פוקד שוב הקב"ה על משה למנות את בני-ישראל, את הגברים מגיל עשרים ומעלה. הדבר היה חודש ימים לאחר הקמת המשכן (בא' בניסן). עתה, כאשר הקב"ה </a:t>
            </a:r>
            <a:r>
              <a:rPr lang="he-IL" dirty="0" smtClean="0">
                <a:latin typeface="David" panose="020E0502060401010101" pitchFamily="34" charset="-79"/>
                <a:cs typeface="David" panose="020E0502060401010101" pitchFamily="34" charset="-79"/>
              </a:rPr>
              <a:t>שם את שכינתו על </a:t>
            </a:r>
            <a:r>
              <a:rPr lang="he-IL" dirty="0">
                <a:latin typeface="David" panose="020E0502060401010101" pitchFamily="34" charset="-79"/>
                <a:cs typeface="David" panose="020E0502060401010101" pitchFamily="34" charset="-79"/>
              </a:rPr>
              <a:t>ישראל </a:t>
            </a:r>
            <a:r>
              <a:rPr lang="he-IL" dirty="0" smtClean="0">
                <a:latin typeface="David" panose="020E0502060401010101" pitchFamily="34" charset="-79"/>
                <a:cs typeface="David" panose="020E0502060401010101" pitchFamily="34" charset="-79"/>
              </a:rPr>
              <a:t>והוא </a:t>
            </a:r>
            <a:r>
              <a:rPr lang="he-IL" dirty="0">
                <a:latin typeface="David" panose="020E0502060401010101" pitchFamily="34" charset="-79"/>
                <a:cs typeface="David" panose="020E0502060401010101" pitchFamily="34" charset="-79"/>
              </a:rPr>
              <a:t>מונה אותם שוב כאות לחביבותם.</a:t>
            </a:r>
          </a:p>
          <a:p>
            <a:pPr>
              <a:lnSpc>
                <a:spcPct val="150000"/>
              </a:lnSpc>
            </a:pPr>
            <a:r>
              <a:rPr lang="he-IL" dirty="0">
                <a:latin typeface="David" panose="020E0502060401010101" pitchFamily="34" charset="-79"/>
                <a:cs typeface="David" panose="020E0502060401010101" pitchFamily="34" charset="-79"/>
              </a:rPr>
              <a:t>לעריכת המפקד יהיו לצד משה כל שניים עשר ראשי השבטים, אותם מונה התורה בשמותיהם אחד </a:t>
            </a:r>
            <a:r>
              <a:rPr lang="he-IL" dirty="0" smtClean="0">
                <a:latin typeface="David" panose="020E0502060401010101" pitchFamily="34" charset="-79"/>
                <a:cs typeface="David" panose="020E0502060401010101" pitchFamily="34" charset="-79"/>
              </a:rPr>
              <a:t>לאחד.</a:t>
            </a:r>
            <a:endParaRPr lang="he-IL" dirty="0">
              <a:latin typeface="David" panose="020E0502060401010101" pitchFamily="34" charset="-79"/>
              <a:cs typeface="David" panose="020E0502060401010101" pitchFamily="34" charset="-79"/>
            </a:endParaRPr>
          </a:p>
        </p:txBody>
      </p:sp>
      <p:sp>
        <p:nvSpPr>
          <p:cNvPr id="6" name="לחצן פעולה: סיום 5">
            <a:hlinkClick r:id="rId2" action="ppaction://hlinksldjump" highlightClick="1"/>
          </p:cNvPr>
          <p:cNvSpPr/>
          <p:nvPr/>
        </p:nvSpPr>
        <p:spPr>
          <a:xfrm>
            <a:off x="8172400" y="6021288"/>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3717032"/>
            <a:ext cx="58293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138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12290"/>
                                        </p:tgtEl>
                                        <p:attrNameLst>
                                          <p:attrName>style.visibility</p:attrName>
                                        </p:attrNameLst>
                                      </p:cBhvr>
                                      <p:to>
                                        <p:strVal val="visible"/>
                                      </p:to>
                                    </p:set>
                                    <p:animEffect transition="in" filter="wipe(down)">
                                      <p:cBhvr>
                                        <p:cTn id="22" dur="580">
                                          <p:stCondLst>
                                            <p:cond delay="0"/>
                                          </p:stCondLst>
                                        </p:cTn>
                                        <p:tgtEl>
                                          <p:spTgt spid="12290"/>
                                        </p:tgtEl>
                                      </p:cBhvr>
                                    </p:animEffect>
                                    <p:anim calcmode="lin" valueType="num">
                                      <p:cBhvr>
                                        <p:cTn id="23" dur="1822" tmFilter="0,0; 0.14,0.36; 0.43,0.73; 0.71,0.91; 1.0,1.0">
                                          <p:stCondLst>
                                            <p:cond delay="0"/>
                                          </p:stCondLst>
                                        </p:cTn>
                                        <p:tgtEl>
                                          <p:spTgt spid="12290"/>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2290"/>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2290"/>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2290"/>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2290"/>
                                        </p:tgtEl>
                                        <p:attrNameLst>
                                          <p:attrName>ppt_y</p:attrName>
                                        </p:attrNameLst>
                                      </p:cBhvr>
                                      <p:tavLst>
                                        <p:tav tm="0" fmla="#ppt_y-sin(pi*$)/81">
                                          <p:val>
                                            <p:fltVal val="0"/>
                                          </p:val>
                                        </p:tav>
                                        <p:tav tm="100000">
                                          <p:val>
                                            <p:fltVal val="1"/>
                                          </p:val>
                                        </p:tav>
                                      </p:tavLst>
                                    </p:anim>
                                    <p:animScale>
                                      <p:cBhvr>
                                        <p:cTn id="28" dur="26">
                                          <p:stCondLst>
                                            <p:cond delay="650"/>
                                          </p:stCondLst>
                                        </p:cTn>
                                        <p:tgtEl>
                                          <p:spTgt spid="12290"/>
                                        </p:tgtEl>
                                      </p:cBhvr>
                                      <p:to x="100000" y="60000"/>
                                    </p:animScale>
                                    <p:animScale>
                                      <p:cBhvr>
                                        <p:cTn id="29" dur="166" decel="50000">
                                          <p:stCondLst>
                                            <p:cond delay="676"/>
                                          </p:stCondLst>
                                        </p:cTn>
                                        <p:tgtEl>
                                          <p:spTgt spid="12290"/>
                                        </p:tgtEl>
                                      </p:cBhvr>
                                      <p:to x="100000" y="100000"/>
                                    </p:animScale>
                                    <p:animScale>
                                      <p:cBhvr>
                                        <p:cTn id="30" dur="26">
                                          <p:stCondLst>
                                            <p:cond delay="1312"/>
                                          </p:stCondLst>
                                        </p:cTn>
                                        <p:tgtEl>
                                          <p:spTgt spid="12290"/>
                                        </p:tgtEl>
                                      </p:cBhvr>
                                      <p:to x="100000" y="80000"/>
                                    </p:animScale>
                                    <p:animScale>
                                      <p:cBhvr>
                                        <p:cTn id="31" dur="166" decel="50000">
                                          <p:stCondLst>
                                            <p:cond delay="1338"/>
                                          </p:stCondLst>
                                        </p:cTn>
                                        <p:tgtEl>
                                          <p:spTgt spid="12290"/>
                                        </p:tgtEl>
                                      </p:cBhvr>
                                      <p:to x="100000" y="100000"/>
                                    </p:animScale>
                                    <p:animScale>
                                      <p:cBhvr>
                                        <p:cTn id="32" dur="26">
                                          <p:stCondLst>
                                            <p:cond delay="1642"/>
                                          </p:stCondLst>
                                        </p:cTn>
                                        <p:tgtEl>
                                          <p:spTgt spid="12290"/>
                                        </p:tgtEl>
                                      </p:cBhvr>
                                      <p:to x="100000" y="90000"/>
                                    </p:animScale>
                                    <p:animScale>
                                      <p:cBhvr>
                                        <p:cTn id="33" dur="166" decel="50000">
                                          <p:stCondLst>
                                            <p:cond delay="1668"/>
                                          </p:stCondLst>
                                        </p:cTn>
                                        <p:tgtEl>
                                          <p:spTgt spid="12290"/>
                                        </p:tgtEl>
                                      </p:cBhvr>
                                      <p:to x="100000" y="100000"/>
                                    </p:animScale>
                                    <p:animScale>
                                      <p:cBhvr>
                                        <p:cTn id="34" dur="26">
                                          <p:stCondLst>
                                            <p:cond delay="1808"/>
                                          </p:stCondLst>
                                        </p:cTn>
                                        <p:tgtEl>
                                          <p:spTgt spid="12290"/>
                                        </p:tgtEl>
                                      </p:cBhvr>
                                      <p:to x="100000" y="95000"/>
                                    </p:animScale>
                                    <p:animScale>
                                      <p:cBhvr>
                                        <p:cTn id="35" dur="166" decel="50000">
                                          <p:stCondLst>
                                            <p:cond delay="1834"/>
                                          </p:stCondLst>
                                        </p:cTn>
                                        <p:tgtEl>
                                          <p:spTgt spid="1229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1"/>
          <p:cNvSpPr>
            <a:spLocks noGrp="1"/>
          </p:cNvSpPr>
          <p:nvPr>
            <p:ph type="title"/>
          </p:nvPr>
        </p:nvSpPr>
        <p:spPr>
          <a:xfrm>
            <a:off x="140364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סדר חניית השבטים</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52736"/>
            <a:ext cx="73914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לחצן פעולה: סיום 8">
            <a:hlinkClick r:id="rId3" action="ppaction://hlinksldjump" highlightClick="1"/>
          </p:cNvPr>
          <p:cNvSpPr/>
          <p:nvPr/>
        </p:nvSpPr>
        <p:spPr>
          <a:xfrm>
            <a:off x="8172400" y="6021288"/>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06994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Effect transition="in" filter="circle(in)">
                                      <p:cBhvr>
                                        <p:cTn id="14" dur="2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a:spLocks noGrp="1"/>
          </p:cNvSpPr>
          <p:nvPr>
            <p:ph type="title"/>
          </p:nvPr>
        </p:nvSpPr>
        <p:spPr>
          <a:xfrm>
            <a:off x="140364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שבט לוי</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3" name="מציין מיקום תוכן 2"/>
          <p:cNvSpPr>
            <a:spLocks noGrp="1"/>
          </p:cNvSpPr>
          <p:nvPr>
            <p:ph idx="1"/>
          </p:nvPr>
        </p:nvSpPr>
        <p:spPr>
          <a:xfrm>
            <a:off x="1115616" y="908720"/>
            <a:ext cx="7869560" cy="4525963"/>
          </a:xfrm>
        </p:spPr>
        <p:txBody>
          <a:bodyPr>
            <a:noAutofit/>
          </a:bodyPr>
          <a:lstStyle/>
          <a:p>
            <a:pPr marL="0" indent="0">
              <a:lnSpc>
                <a:spcPct val="150000"/>
              </a:lnSpc>
              <a:buNone/>
            </a:pPr>
            <a:r>
              <a:rPr lang="he-IL" sz="1800" dirty="0">
                <a:latin typeface="David" panose="020E0502060401010101" pitchFamily="34" charset="-79"/>
                <a:cs typeface="David" panose="020E0502060401010101" pitchFamily="34" charset="-79"/>
              </a:rPr>
              <a:t>שבט לוי שנבחר לשרת במשכן לפני ה', לא נמנה יחד עם בני ישראל. הם ממונים על פירוק המשכן, נשיאתו במסעות בני ישראל במדבר והקמתו בכל חניה. תפקידם גם לשמור על המשכן מכניסת זרים</a:t>
            </a:r>
            <a:r>
              <a:rPr lang="he-IL" sz="1800" dirty="0" smtClean="0">
                <a:latin typeface="David" panose="020E0502060401010101" pitchFamily="34" charset="-79"/>
                <a:cs typeface="David" panose="020E0502060401010101" pitchFamily="34" charset="-79"/>
              </a:rPr>
              <a:t>.</a:t>
            </a:r>
          </a:p>
          <a:p>
            <a:pPr marL="0" indent="0">
              <a:lnSpc>
                <a:spcPct val="150000"/>
              </a:lnSpc>
              <a:buNone/>
            </a:pPr>
            <a:endParaRPr lang="he-IL" sz="1800" dirty="0">
              <a:latin typeface="David" panose="020E0502060401010101" pitchFamily="34" charset="-79"/>
              <a:cs typeface="David" panose="020E0502060401010101" pitchFamily="34" charset="-79"/>
            </a:endParaRPr>
          </a:p>
          <a:p>
            <a:pPr marL="0" indent="0">
              <a:lnSpc>
                <a:spcPct val="150000"/>
              </a:lnSpc>
              <a:buNone/>
            </a:pPr>
            <a:r>
              <a:rPr lang="he-IL" sz="1800" dirty="0">
                <a:latin typeface="David" panose="020E0502060401010101" pitchFamily="34" charset="-79"/>
                <a:cs typeface="David" panose="020E0502060401010101" pitchFamily="34" charset="-79"/>
              </a:rPr>
              <a:t>לשבט לוי תפקיד מיוחד בעם ישראל. הלויים שאינם כוהנים, מצווים על שמירת המשכן ואילו משפחת הכוהנים מצווה על כל עבודות ההקרבה.</a:t>
            </a:r>
          </a:p>
          <a:p>
            <a:pPr marL="0" indent="0">
              <a:lnSpc>
                <a:spcPct val="150000"/>
              </a:lnSpc>
              <a:buNone/>
            </a:pPr>
            <a:r>
              <a:rPr lang="he-IL" sz="1800" dirty="0">
                <a:latin typeface="David" panose="020E0502060401010101" pitchFamily="34" charset="-79"/>
                <a:cs typeface="David" panose="020E0502060401010101" pitchFamily="34" charset="-79"/>
              </a:rPr>
              <a:t>התורה מסבירה כי בעצם בכורי ישראל היו אמורים לעבוד במשכן, שכן הקב"ה 'קנה' אותם בעת הפרשתם מבכורי מצרים ב'מכת בכורות'. אך משחטאו ישראל בחטא העגל, ובתוכם כל בכורי ישראל, זכו בעבודה ובמשמרת הקודש בני לוי של השתתפו בחטא.</a:t>
            </a:r>
          </a:p>
          <a:p>
            <a:pPr marL="0" indent="0">
              <a:lnSpc>
                <a:spcPct val="150000"/>
              </a:lnSpc>
              <a:buNone/>
            </a:pPr>
            <a:endParaRPr lang="he-IL" sz="1800" dirty="0" smtClean="0">
              <a:latin typeface="David" panose="020E0502060401010101" pitchFamily="34" charset="-79"/>
              <a:cs typeface="David" panose="020E0502060401010101" pitchFamily="34" charset="-79"/>
            </a:endParaRPr>
          </a:p>
          <a:p>
            <a:pPr marL="0" indent="0">
              <a:lnSpc>
                <a:spcPct val="150000"/>
              </a:lnSpc>
              <a:buNone/>
            </a:pPr>
            <a:endParaRPr lang="he-IL" sz="1800" dirty="0">
              <a:latin typeface="David" panose="020E0502060401010101" pitchFamily="34" charset="-79"/>
              <a:cs typeface="David" panose="020E0502060401010101" pitchFamily="34" charset="-79"/>
            </a:endParaRPr>
          </a:p>
        </p:txBody>
      </p:sp>
      <p:sp>
        <p:nvSpPr>
          <p:cNvPr id="6" name="לחצן פעולה: סיום 5">
            <a:hlinkClick r:id="rId2" action="ppaction://hlinksldjump" highlightClick="1"/>
          </p:cNvPr>
          <p:cNvSpPr/>
          <p:nvPr/>
        </p:nvSpPr>
        <p:spPr>
          <a:xfrm>
            <a:off x="1331640" y="6021288"/>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395173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arn(inVertical)">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barn(inVertical)">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arn(inVertical)">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a:spLocks noGrp="1"/>
          </p:cNvSpPr>
          <p:nvPr>
            <p:ph type="title"/>
          </p:nvPr>
        </p:nvSpPr>
        <p:spPr>
          <a:xfrm>
            <a:off x="140364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מפקד שבט לוי (1)</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3" name="מציין מיקום תוכן 2"/>
          <p:cNvSpPr>
            <a:spLocks noGrp="1"/>
          </p:cNvSpPr>
          <p:nvPr>
            <p:ph idx="1"/>
          </p:nvPr>
        </p:nvSpPr>
        <p:spPr>
          <a:xfrm>
            <a:off x="1115616" y="908720"/>
            <a:ext cx="7869560" cy="4525963"/>
          </a:xfrm>
        </p:spPr>
        <p:txBody>
          <a:bodyPr>
            <a:noAutofit/>
          </a:bodyPr>
          <a:lstStyle/>
          <a:p>
            <a:pPr marL="0" indent="0">
              <a:lnSpc>
                <a:spcPct val="150000"/>
              </a:lnSpc>
              <a:buNone/>
            </a:pPr>
            <a:r>
              <a:rPr lang="he-IL" sz="1800" dirty="0">
                <a:latin typeface="David" panose="020E0502060401010101" pitchFamily="34" charset="-79"/>
                <a:cs typeface="David" panose="020E0502060401010101" pitchFamily="34" charset="-79"/>
              </a:rPr>
              <a:t>בני לוי לא התפקדו במפקד הכללי של בני ישראל, ועתה מצווה משה למנותם, כל הזכרים מבן חודש ומעלה. התורה מתארת את מקום חנייתם ומסעם של משפחות בני לוי - גרשון, קהת ומררי ואת חלוקת התפקידים ביניהם:</a:t>
            </a:r>
          </a:p>
          <a:p>
            <a:pPr marL="0" indent="0">
              <a:lnSpc>
                <a:spcPct val="150000"/>
              </a:lnSpc>
              <a:buNone/>
            </a:pPr>
            <a:r>
              <a:rPr lang="he-IL" sz="1800" dirty="0">
                <a:latin typeface="David" panose="020E0502060401010101" pitchFamily="34" charset="-79"/>
                <a:cs typeface="David" panose="020E0502060401010101" pitchFamily="34" charset="-79"/>
              </a:rPr>
              <a:t>משפחת </a:t>
            </a:r>
            <a:r>
              <a:rPr lang="he-IL" sz="1800" b="1" dirty="0">
                <a:solidFill>
                  <a:srgbClr val="00B050"/>
                </a:solidFill>
                <a:latin typeface="David" panose="020E0502060401010101" pitchFamily="34" charset="-79"/>
                <a:cs typeface="David" panose="020E0502060401010101" pitchFamily="34" charset="-79"/>
              </a:rPr>
              <a:t>גרשון</a:t>
            </a:r>
            <a:r>
              <a:rPr lang="he-IL" sz="1800" dirty="0">
                <a:solidFill>
                  <a:srgbClr val="00B050"/>
                </a:solidFill>
                <a:latin typeface="David" panose="020E0502060401010101" pitchFamily="34" charset="-79"/>
                <a:cs typeface="David" panose="020E0502060401010101" pitchFamily="34" charset="-79"/>
              </a:rPr>
              <a:t> </a:t>
            </a:r>
            <a:r>
              <a:rPr lang="he-IL" sz="1800" dirty="0">
                <a:latin typeface="David" panose="020E0502060401010101" pitchFamily="34" charset="-79"/>
                <a:cs typeface="David" panose="020E0502060401010101" pitchFamily="34" charset="-79"/>
              </a:rPr>
              <a:t>מנתה 7,500 זכרים מגיל חודש ומעלה, אנשיה חנו ממערב למשכן ותפקידם היה לשאת בזמן המסעות את יריעות המשכן ואת קלעי החצר ואת אביזריהם.</a:t>
            </a:r>
          </a:p>
          <a:p>
            <a:pPr marL="0" indent="0">
              <a:lnSpc>
                <a:spcPct val="150000"/>
              </a:lnSpc>
              <a:buNone/>
            </a:pPr>
            <a:r>
              <a:rPr lang="he-IL" sz="1800" dirty="0">
                <a:latin typeface="David" panose="020E0502060401010101" pitchFamily="34" charset="-79"/>
                <a:cs typeface="David" panose="020E0502060401010101" pitchFamily="34" charset="-79"/>
              </a:rPr>
              <a:t>משפחת </a:t>
            </a:r>
            <a:r>
              <a:rPr lang="he-IL" sz="1800" b="1" dirty="0">
                <a:solidFill>
                  <a:srgbClr val="00B050"/>
                </a:solidFill>
                <a:latin typeface="David" panose="020E0502060401010101" pitchFamily="34" charset="-79"/>
                <a:cs typeface="David" panose="020E0502060401010101" pitchFamily="34" charset="-79"/>
              </a:rPr>
              <a:t>קהת</a:t>
            </a:r>
            <a:r>
              <a:rPr lang="he-IL" sz="1800" dirty="0">
                <a:latin typeface="David" panose="020E0502060401010101" pitchFamily="34" charset="-79"/>
                <a:cs typeface="David" panose="020E0502060401010101" pitchFamily="34" charset="-79"/>
              </a:rPr>
              <a:t> מנתה 8,600 זכרים. הם חנו דרומה למשכן והופקדו על נשיאת השולחן, המנורה, המזבחות וכלי הקודש.</a:t>
            </a:r>
          </a:p>
          <a:p>
            <a:pPr marL="0" indent="0">
              <a:lnSpc>
                <a:spcPct val="150000"/>
              </a:lnSpc>
              <a:buNone/>
            </a:pPr>
            <a:r>
              <a:rPr lang="he-IL" sz="1800" dirty="0">
                <a:latin typeface="David" panose="020E0502060401010101" pitchFamily="34" charset="-79"/>
                <a:cs typeface="David" panose="020E0502060401010101" pitchFamily="34" charset="-79"/>
              </a:rPr>
              <a:t>משפחת </a:t>
            </a:r>
            <a:r>
              <a:rPr lang="he-IL" sz="1800" b="1" dirty="0">
                <a:solidFill>
                  <a:srgbClr val="00B050"/>
                </a:solidFill>
                <a:latin typeface="David" panose="020E0502060401010101" pitchFamily="34" charset="-79"/>
                <a:cs typeface="David" panose="020E0502060401010101" pitchFamily="34" charset="-79"/>
              </a:rPr>
              <a:t>מררי</a:t>
            </a:r>
            <a:r>
              <a:rPr lang="he-IL" sz="1800" dirty="0">
                <a:solidFill>
                  <a:srgbClr val="00B050"/>
                </a:solidFill>
                <a:latin typeface="David" panose="020E0502060401010101" pitchFamily="34" charset="-79"/>
                <a:cs typeface="David" panose="020E0502060401010101" pitchFamily="34" charset="-79"/>
              </a:rPr>
              <a:t> </a:t>
            </a:r>
            <a:r>
              <a:rPr lang="he-IL" sz="1800" dirty="0">
                <a:latin typeface="David" panose="020E0502060401010101" pitchFamily="34" charset="-79"/>
                <a:cs typeface="David" panose="020E0502060401010101" pitchFamily="34" charset="-79"/>
              </a:rPr>
              <a:t>מנתה 6,200 זכרים, היא חנתה צפונית למשכן ונשאה את קרשי המשכן, בריחיו, </a:t>
            </a:r>
            <a:r>
              <a:rPr lang="he-IL" sz="1800" dirty="0" err="1">
                <a:latin typeface="David" panose="020E0502060401010101" pitchFamily="34" charset="-79"/>
                <a:cs typeface="David" panose="020E0502060401010101" pitchFamily="34" charset="-79"/>
              </a:rPr>
              <a:t>אדנו</a:t>
            </a:r>
            <a:r>
              <a:rPr lang="he-IL" sz="1800" dirty="0">
                <a:latin typeface="David" panose="020E0502060401010101" pitchFamily="34" charset="-79"/>
                <a:cs typeface="David" panose="020E0502060401010101" pitchFamily="34" charset="-79"/>
              </a:rPr>
              <a:t> וכל כלי עבודתו בזמן המסעות.</a:t>
            </a:r>
          </a:p>
          <a:p>
            <a:pPr marL="0" indent="0">
              <a:lnSpc>
                <a:spcPct val="150000"/>
              </a:lnSpc>
              <a:buNone/>
            </a:pPr>
            <a:endParaRPr lang="he-IL" sz="1800" dirty="0">
              <a:latin typeface="David" panose="020E0502060401010101" pitchFamily="34" charset="-79"/>
              <a:cs typeface="David" panose="020E0502060401010101" pitchFamily="34" charset="-79"/>
            </a:endParaRPr>
          </a:p>
        </p:txBody>
      </p:sp>
      <p:sp>
        <p:nvSpPr>
          <p:cNvPr id="6" name="לחצן פעולה: סיום 5">
            <a:hlinkClick r:id="rId2" action="ppaction://hlinksldjump" highlightClick="1"/>
          </p:cNvPr>
          <p:cNvSpPr/>
          <p:nvPr/>
        </p:nvSpPr>
        <p:spPr>
          <a:xfrm>
            <a:off x="1331640" y="6021288"/>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4627959"/>
            <a:ext cx="2705100" cy="1876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7403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nodeType="clickEffect">
                                  <p:stCondLst>
                                    <p:cond delay="0"/>
                                  </p:stCondLst>
                                  <p:childTnLst>
                                    <p:set>
                                      <p:cBhvr>
                                        <p:cTn id="31" dur="1" fill="hold">
                                          <p:stCondLst>
                                            <p:cond delay="0"/>
                                          </p:stCondLst>
                                        </p:cTn>
                                        <p:tgtEl>
                                          <p:spTgt spid="14338"/>
                                        </p:tgtEl>
                                        <p:attrNameLst>
                                          <p:attrName>style.visibility</p:attrName>
                                        </p:attrNameLst>
                                      </p:cBhvr>
                                      <p:to>
                                        <p:strVal val="visible"/>
                                      </p:to>
                                    </p:set>
                                    <p:anim calcmode="lin" valueType="num">
                                      <p:cBhvr>
                                        <p:cTn id="32" dur="1000" fill="hold"/>
                                        <p:tgtEl>
                                          <p:spTgt spid="14338"/>
                                        </p:tgtEl>
                                        <p:attrNameLst>
                                          <p:attrName>ppt_w</p:attrName>
                                        </p:attrNameLst>
                                      </p:cBhvr>
                                      <p:tavLst>
                                        <p:tav tm="0">
                                          <p:val>
                                            <p:fltVal val="0"/>
                                          </p:val>
                                        </p:tav>
                                        <p:tav tm="100000">
                                          <p:val>
                                            <p:strVal val="#ppt_w"/>
                                          </p:val>
                                        </p:tav>
                                      </p:tavLst>
                                    </p:anim>
                                    <p:anim calcmode="lin" valueType="num">
                                      <p:cBhvr>
                                        <p:cTn id="33" dur="1000" fill="hold"/>
                                        <p:tgtEl>
                                          <p:spTgt spid="14338"/>
                                        </p:tgtEl>
                                        <p:attrNameLst>
                                          <p:attrName>ppt_h</p:attrName>
                                        </p:attrNameLst>
                                      </p:cBhvr>
                                      <p:tavLst>
                                        <p:tav tm="0">
                                          <p:val>
                                            <p:fltVal val="0"/>
                                          </p:val>
                                        </p:tav>
                                        <p:tav tm="100000">
                                          <p:val>
                                            <p:strVal val="#ppt_h"/>
                                          </p:val>
                                        </p:tav>
                                      </p:tavLst>
                                    </p:anim>
                                    <p:anim calcmode="lin" valueType="num">
                                      <p:cBhvr>
                                        <p:cTn id="34" dur="1000" fill="hold"/>
                                        <p:tgtEl>
                                          <p:spTgt spid="14338"/>
                                        </p:tgtEl>
                                        <p:attrNameLst>
                                          <p:attrName>style.rotation</p:attrName>
                                        </p:attrNameLst>
                                      </p:cBhvr>
                                      <p:tavLst>
                                        <p:tav tm="0">
                                          <p:val>
                                            <p:fltVal val="90"/>
                                          </p:val>
                                        </p:tav>
                                        <p:tav tm="100000">
                                          <p:val>
                                            <p:fltVal val="0"/>
                                          </p:val>
                                        </p:tav>
                                      </p:tavLst>
                                    </p:anim>
                                    <p:animEffect transition="in" filter="fade">
                                      <p:cBhvr>
                                        <p:cTn id="35" dur="1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a:spLocks noGrp="1"/>
          </p:cNvSpPr>
          <p:nvPr>
            <p:ph type="title"/>
          </p:nvPr>
        </p:nvSpPr>
        <p:spPr>
          <a:xfrm>
            <a:off x="140364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מפקד שבט לוי (2)</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3" name="מציין מיקום תוכן 2"/>
          <p:cNvSpPr>
            <a:spLocks noGrp="1"/>
          </p:cNvSpPr>
          <p:nvPr>
            <p:ph idx="1"/>
          </p:nvPr>
        </p:nvSpPr>
        <p:spPr>
          <a:xfrm>
            <a:off x="1115616" y="908720"/>
            <a:ext cx="7869560" cy="4525963"/>
          </a:xfrm>
        </p:spPr>
        <p:txBody>
          <a:bodyPr>
            <a:noAutofit/>
          </a:bodyPr>
          <a:lstStyle/>
          <a:p>
            <a:pPr marL="0" indent="0">
              <a:lnSpc>
                <a:spcPct val="150000"/>
              </a:lnSpc>
              <a:buNone/>
            </a:pPr>
            <a:r>
              <a:rPr lang="he-IL" sz="1800" dirty="0">
                <a:latin typeface="David" panose="020E0502060401010101" pitchFamily="34" charset="-79"/>
                <a:cs typeface="David" panose="020E0502060401010101" pitchFamily="34" charset="-79"/>
              </a:rPr>
              <a:t>סיכום  מפקד שלוש משפחות הלוי  מגיע לפי חישוב פשוט ל-22,300 נפש, אך התורה מסכמת ואמרת כי מניינם 22,000 נפש...?! ההסבר הוא, </a:t>
            </a:r>
            <a:r>
              <a:rPr lang="he-IL" sz="1800" dirty="0" smtClean="0">
                <a:latin typeface="David" panose="020E0502060401010101" pitchFamily="34" charset="-79"/>
                <a:cs typeface="David" panose="020E0502060401010101" pitchFamily="34" charset="-79"/>
              </a:rPr>
              <a:t>ש-300 </a:t>
            </a:r>
            <a:r>
              <a:rPr lang="he-IL" sz="1800" dirty="0">
                <a:latin typeface="David" panose="020E0502060401010101" pitchFamily="34" charset="-79"/>
                <a:cs typeface="David" panose="020E0502060401010101" pitchFamily="34" charset="-79"/>
              </a:rPr>
              <a:t>מהלויים שנמנו הם עצמם </a:t>
            </a:r>
            <a:r>
              <a:rPr lang="he-IL" sz="1800" dirty="0" smtClean="0">
                <a:latin typeface="David" panose="020E0502060401010101" pitchFamily="34" charset="-79"/>
                <a:cs typeface="David" panose="020E0502060401010101" pitchFamily="34" charset="-79"/>
              </a:rPr>
              <a:t>בכורים וכפי שנפרט בהמשך עבודת הקודש היא באחריותם ולכן התורה </a:t>
            </a:r>
            <a:r>
              <a:rPr lang="he-IL" sz="1800" dirty="0">
                <a:latin typeface="David" panose="020E0502060401010101" pitchFamily="34" charset="-79"/>
                <a:cs typeface="David" panose="020E0502060401010101" pitchFamily="34" charset="-79"/>
              </a:rPr>
              <a:t>לא כללה אותם בסיכום.</a:t>
            </a:r>
          </a:p>
          <a:p>
            <a:pPr marL="0" indent="0">
              <a:lnSpc>
                <a:spcPct val="150000"/>
              </a:lnSpc>
              <a:buNone/>
            </a:pPr>
            <a:endParaRPr lang="he-IL" sz="1800" dirty="0" smtClean="0">
              <a:latin typeface="David" panose="020E0502060401010101" pitchFamily="34" charset="-79"/>
              <a:cs typeface="David" panose="020E0502060401010101" pitchFamily="34" charset="-79"/>
            </a:endParaRPr>
          </a:p>
          <a:p>
            <a:pPr marL="0" indent="0">
              <a:lnSpc>
                <a:spcPct val="150000"/>
              </a:lnSpc>
              <a:buNone/>
            </a:pPr>
            <a:r>
              <a:rPr lang="he-IL" sz="1800" dirty="0" smtClean="0">
                <a:latin typeface="David" panose="020E0502060401010101" pitchFamily="34" charset="-79"/>
                <a:cs typeface="David" panose="020E0502060401010101" pitchFamily="34" charset="-79"/>
              </a:rPr>
              <a:t>לפני </a:t>
            </a:r>
            <a:r>
              <a:rPr lang="he-IL" sz="1800" dirty="0">
                <a:latin typeface="David" panose="020E0502060401010101" pitchFamily="34" charset="-79"/>
                <a:cs typeface="David" panose="020E0502060401010101" pitchFamily="34" charset="-79"/>
              </a:rPr>
              <a:t>המשכן, מזרחית לו, חנו משה, אהרון ומשפחותיהם. הם הובדלו וחנו בנפרד למרות השתייכותם המשפחתית לקהת, אבי אביהם עמרם.</a:t>
            </a:r>
          </a:p>
          <a:p>
            <a:pPr marL="0" indent="0">
              <a:lnSpc>
                <a:spcPct val="150000"/>
              </a:lnSpc>
              <a:buNone/>
            </a:pPr>
            <a:endParaRPr lang="he-IL" sz="1800" dirty="0">
              <a:latin typeface="David" panose="020E0502060401010101" pitchFamily="34" charset="-79"/>
              <a:cs typeface="David" panose="020E0502060401010101" pitchFamily="34" charset="-79"/>
            </a:endParaRPr>
          </a:p>
        </p:txBody>
      </p:sp>
      <p:sp>
        <p:nvSpPr>
          <p:cNvPr id="6" name="לחצן פעולה: סיום 5">
            <a:hlinkClick r:id="rId2" action="ppaction://hlinksldjump" highlightClick="1"/>
          </p:cNvPr>
          <p:cNvSpPr/>
          <p:nvPr/>
        </p:nvSpPr>
        <p:spPr>
          <a:xfrm>
            <a:off x="1331640" y="6021288"/>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421957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a:spLocks noGrp="1"/>
          </p:cNvSpPr>
          <p:nvPr>
            <p:ph type="title"/>
          </p:nvPr>
        </p:nvSpPr>
        <p:spPr>
          <a:xfrm>
            <a:off x="1403648" y="188640"/>
            <a:ext cx="7498080" cy="1143000"/>
          </a:xfrm>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משפחת הכהונה</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3" name="מציין מיקום תוכן 2"/>
          <p:cNvSpPr>
            <a:spLocks noGrp="1"/>
          </p:cNvSpPr>
          <p:nvPr>
            <p:ph idx="1"/>
          </p:nvPr>
        </p:nvSpPr>
        <p:spPr>
          <a:xfrm>
            <a:off x="1043608" y="764704"/>
            <a:ext cx="7869560" cy="4525963"/>
          </a:xfrm>
        </p:spPr>
        <p:txBody>
          <a:bodyPr>
            <a:noAutofit/>
          </a:bodyPr>
          <a:lstStyle/>
          <a:p>
            <a:pPr marL="0" indent="0">
              <a:lnSpc>
                <a:spcPct val="150000"/>
              </a:lnSpc>
              <a:buNone/>
            </a:pPr>
            <a:r>
              <a:rPr lang="he-IL" sz="1600" dirty="0">
                <a:latin typeface="David" panose="020E0502060401010101" pitchFamily="34" charset="-79"/>
                <a:cs typeface="David" panose="020E0502060401010101" pitchFamily="34" charset="-79"/>
              </a:rPr>
              <a:t>עם סיום מפקד בני ישראל, מספרת התורה על משפחת </a:t>
            </a:r>
            <a:r>
              <a:rPr lang="he-IL" sz="1600" dirty="0" smtClean="0">
                <a:latin typeface="David" panose="020E0502060401010101" pitchFamily="34" charset="-79"/>
                <a:cs typeface="David" panose="020E0502060401010101" pitchFamily="34" charset="-79"/>
              </a:rPr>
              <a:t>הכהונה.</a:t>
            </a:r>
          </a:p>
          <a:p>
            <a:pPr marL="0" indent="0">
              <a:lnSpc>
                <a:spcPct val="150000"/>
              </a:lnSpc>
              <a:buNone/>
            </a:pPr>
            <a:r>
              <a:rPr lang="he-IL" sz="1600" dirty="0" smtClean="0">
                <a:latin typeface="David" panose="020E0502060401010101" pitchFamily="34" charset="-79"/>
                <a:cs typeface="David" panose="020E0502060401010101" pitchFamily="34" charset="-79"/>
              </a:rPr>
              <a:t>בראש </a:t>
            </a:r>
            <a:r>
              <a:rPr lang="he-IL" sz="1600" dirty="0">
                <a:latin typeface="David" panose="020E0502060401010101" pitchFamily="34" charset="-79"/>
                <a:cs typeface="David" panose="020E0502060401010101" pitchFamily="34" charset="-79"/>
              </a:rPr>
              <a:t>המשפחה אהרון הכוהן-הגדול אחיו של משה רבנו. בניו שנמשחו </a:t>
            </a:r>
            <a:r>
              <a:rPr lang="he-IL" sz="1600" dirty="0" err="1">
                <a:latin typeface="David" panose="020E0502060401010101" pitchFamily="34" charset="-79"/>
                <a:cs typeface="David" panose="020E0502060401010101" pitchFamily="34" charset="-79"/>
              </a:rPr>
              <a:t>איתו</a:t>
            </a:r>
            <a:r>
              <a:rPr lang="he-IL" sz="1600" dirty="0">
                <a:latin typeface="David" panose="020E0502060401010101" pitchFamily="34" charset="-79"/>
                <a:cs typeface="David" panose="020E0502060401010101" pitchFamily="34" charset="-79"/>
              </a:rPr>
              <a:t> לכהונה הם נדב ואביהו, אשר מתו ללא ילדים לאחר שהקריבו אש זרה, ואלעזר </a:t>
            </a:r>
            <a:r>
              <a:rPr lang="he-IL" sz="1600" dirty="0" smtClean="0">
                <a:latin typeface="David" panose="020E0502060401010101" pitchFamily="34" charset="-79"/>
                <a:cs typeface="David" panose="020E0502060401010101" pitchFamily="34" charset="-79"/>
              </a:rPr>
              <a:t>ואיתמר.</a:t>
            </a:r>
          </a:p>
          <a:p>
            <a:pPr marL="0" indent="0">
              <a:lnSpc>
                <a:spcPct val="150000"/>
              </a:lnSpc>
              <a:buNone/>
            </a:pPr>
            <a:r>
              <a:rPr lang="he-IL" sz="1600" dirty="0" smtClean="0">
                <a:latin typeface="David" panose="020E0502060401010101" pitchFamily="34" charset="-79"/>
                <a:cs typeface="David" panose="020E0502060401010101" pitchFamily="34" charset="-79"/>
              </a:rPr>
              <a:t>לאלעזר</a:t>
            </a:r>
            <a:r>
              <a:rPr lang="he-IL" sz="1600" dirty="0">
                <a:latin typeface="David" panose="020E0502060401010101" pitchFamily="34" charset="-79"/>
                <a:cs typeface="David" panose="020E0502060401010101" pitchFamily="34" charset="-79"/>
              </a:rPr>
              <a:t>, בנו של אהרון, נולד בן נוסף, </a:t>
            </a:r>
            <a:r>
              <a:rPr lang="he-IL" sz="1600" dirty="0" err="1">
                <a:latin typeface="David" panose="020E0502060401010101" pitchFamily="34" charset="-79"/>
                <a:cs typeface="David" panose="020E0502060401010101" pitchFamily="34" charset="-79"/>
              </a:rPr>
              <a:t>פינחס</a:t>
            </a:r>
            <a:r>
              <a:rPr lang="he-IL" sz="1600" dirty="0">
                <a:latin typeface="David" panose="020E0502060401010101" pitchFamily="34" charset="-79"/>
                <a:cs typeface="David" panose="020E0502060401010101" pitchFamily="34" charset="-79"/>
              </a:rPr>
              <a:t>, אך הוא נולד לאחר משיחת הכוהנים ולכן לא נמנה </a:t>
            </a:r>
            <a:r>
              <a:rPr lang="he-IL" sz="1600" dirty="0" smtClean="0">
                <a:latin typeface="David" panose="020E0502060401010101" pitchFamily="34" charset="-79"/>
                <a:cs typeface="David" panose="020E0502060401010101" pitchFamily="34" charset="-79"/>
              </a:rPr>
              <a:t>איתם.</a:t>
            </a:r>
          </a:p>
          <a:p>
            <a:pPr marL="0" indent="0">
              <a:lnSpc>
                <a:spcPct val="150000"/>
              </a:lnSpc>
              <a:buNone/>
            </a:pPr>
            <a:r>
              <a:rPr lang="he-IL" sz="1600" dirty="0" smtClean="0">
                <a:latin typeface="David" panose="020E0502060401010101" pitchFamily="34" charset="-79"/>
                <a:cs typeface="David" panose="020E0502060401010101" pitchFamily="34" charset="-79"/>
              </a:rPr>
              <a:t>רק </a:t>
            </a:r>
            <a:r>
              <a:rPr lang="he-IL" sz="1600" dirty="0">
                <a:latin typeface="David" panose="020E0502060401010101" pitchFamily="34" charset="-79"/>
                <a:cs typeface="David" panose="020E0502060401010101" pitchFamily="34" charset="-79"/>
              </a:rPr>
              <a:t>מאוחר יותר נתמנה על-ידי הקב"ה לכוהן באופן מיוחד, בגלל מסירות נפשו לה' כפי שנלמד בפרשת </a:t>
            </a:r>
            <a:r>
              <a:rPr lang="he-IL" sz="1600" dirty="0" err="1">
                <a:latin typeface="David" panose="020E0502060401010101" pitchFamily="34" charset="-79"/>
                <a:cs typeface="David" panose="020E0502060401010101" pitchFamily="34" charset="-79"/>
              </a:rPr>
              <a:t>פינחס</a:t>
            </a:r>
            <a:r>
              <a:rPr lang="he-IL" sz="1600" dirty="0">
                <a:latin typeface="David" panose="020E0502060401010101" pitchFamily="34" charset="-79"/>
                <a:cs typeface="David" panose="020E0502060401010101" pitchFamily="34" charset="-79"/>
              </a:rPr>
              <a:t>).</a:t>
            </a:r>
          </a:p>
        </p:txBody>
      </p:sp>
      <p:sp>
        <p:nvSpPr>
          <p:cNvPr id="8" name="לחצן פעולה: סיום 7">
            <a:hlinkClick r:id="rId2" action="ppaction://hlinksldjump" highlightClick="1"/>
          </p:cNvPr>
          <p:cNvSpPr/>
          <p:nvPr/>
        </p:nvSpPr>
        <p:spPr>
          <a:xfrm>
            <a:off x="8172400" y="5990275"/>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8532" y="3573016"/>
            <a:ext cx="3019425"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5860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1000"/>
                                        <p:tgtEl>
                                          <p:spTgt spid="3">
                                            <p:txEl>
                                              <p:pRg st="2" end="2"/>
                                            </p:txEl>
                                          </p:spTgt>
                                        </p:tgtEl>
                                      </p:cBhvr>
                                    </p:animEffect>
                                    <p:anim calcmode="lin" valueType="num">
                                      <p:cBhvr>
                                        <p:cTn id="2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1000"/>
                                        <p:tgtEl>
                                          <p:spTgt spid="3">
                                            <p:txEl>
                                              <p:pRg st="3" end="3"/>
                                            </p:txEl>
                                          </p:spTgt>
                                        </p:tgtEl>
                                      </p:cBhvr>
                                    </p:animEffect>
                                    <p:anim calcmode="lin" valueType="num">
                                      <p:cBhvr>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16386"/>
                                        </p:tgtEl>
                                        <p:attrNameLst>
                                          <p:attrName>style.visibility</p:attrName>
                                        </p:attrNameLst>
                                      </p:cBhvr>
                                      <p:to>
                                        <p:strVal val="visible"/>
                                      </p:to>
                                    </p:set>
                                    <p:anim calcmode="lin" valueType="num">
                                      <p:cBhvr>
                                        <p:cTn id="39" dur="1000" fill="hold"/>
                                        <p:tgtEl>
                                          <p:spTgt spid="16386"/>
                                        </p:tgtEl>
                                        <p:attrNameLst>
                                          <p:attrName>ppt_w</p:attrName>
                                        </p:attrNameLst>
                                      </p:cBhvr>
                                      <p:tavLst>
                                        <p:tav tm="0">
                                          <p:val>
                                            <p:fltVal val="0"/>
                                          </p:val>
                                        </p:tav>
                                        <p:tav tm="100000">
                                          <p:val>
                                            <p:strVal val="#ppt_w"/>
                                          </p:val>
                                        </p:tav>
                                      </p:tavLst>
                                    </p:anim>
                                    <p:anim calcmode="lin" valueType="num">
                                      <p:cBhvr>
                                        <p:cTn id="40" dur="1000" fill="hold"/>
                                        <p:tgtEl>
                                          <p:spTgt spid="16386"/>
                                        </p:tgtEl>
                                        <p:attrNameLst>
                                          <p:attrName>ppt_h</p:attrName>
                                        </p:attrNameLst>
                                      </p:cBhvr>
                                      <p:tavLst>
                                        <p:tav tm="0">
                                          <p:val>
                                            <p:fltVal val="0"/>
                                          </p:val>
                                        </p:tav>
                                        <p:tav tm="100000">
                                          <p:val>
                                            <p:strVal val="#ppt_h"/>
                                          </p:val>
                                        </p:tav>
                                      </p:tavLst>
                                    </p:anim>
                                    <p:anim calcmode="lin" valueType="num">
                                      <p:cBhvr>
                                        <p:cTn id="41" dur="1000" fill="hold"/>
                                        <p:tgtEl>
                                          <p:spTgt spid="16386"/>
                                        </p:tgtEl>
                                        <p:attrNameLst>
                                          <p:attrName>style.rotation</p:attrName>
                                        </p:attrNameLst>
                                      </p:cBhvr>
                                      <p:tavLst>
                                        <p:tav tm="0">
                                          <p:val>
                                            <p:fltVal val="90"/>
                                          </p:val>
                                        </p:tav>
                                        <p:tav tm="100000">
                                          <p:val>
                                            <p:fltVal val="0"/>
                                          </p:val>
                                        </p:tav>
                                      </p:tavLst>
                                    </p:anim>
                                    <p:animEffect transition="in" filter="fade">
                                      <p:cBhvr>
                                        <p:cTn id="42" dur="10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1"/>
          <p:cNvSpPr>
            <a:spLocks noGrp="1"/>
          </p:cNvSpPr>
          <p:nvPr>
            <p:ph type="title"/>
          </p:nvPr>
        </p:nvSpPr>
        <p:spPr/>
        <p:txBody>
          <a:bodyPr>
            <a:normAutofit fontScale="90000"/>
          </a:bodyPr>
          <a:lstStyle/>
          <a:p>
            <a:pPr algn="ctr"/>
            <a:r>
              <a:rPr lang="he-IL" dirty="0" smtClean="0">
                <a:solidFill>
                  <a:schemeClr val="accent5">
                    <a:lumMod val="75000"/>
                  </a:schemeClr>
                </a:solidFill>
                <a:latin typeface="David" panose="020E0502060401010101" pitchFamily="34" charset="-79"/>
                <a:cs typeface="David" panose="020E0502060401010101" pitchFamily="34" charset="-79"/>
              </a:rPr>
              <a:t>פדיון הבכורות</a:t>
            </a:r>
            <a:br>
              <a:rPr lang="he-IL" dirty="0" smtClean="0">
                <a:solidFill>
                  <a:schemeClr val="accent5">
                    <a:lumMod val="75000"/>
                  </a:schemeClr>
                </a:solidFill>
                <a:latin typeface="David" panose="020E0502060401010101" pitchFamily="34" charset="-79"/>
                <a:cs typeface="David" panose="020E0502060401010101" pitchFamily="34" charset="-79"/>
              </a:rPr>
            </a:br>
            <a:endParaRPr lang="he-IL" dirty="0">
              <a:solidFill>
                <a:schemeClr val="accent5">
                  <a:lumMod val="75000"/>
                </a:schemeClr>
              </a:solidFill>
            </a:endParaRPr>
          </a:p>
        </p:txBody>
      </p:sp>
      <p:sp>
        <p:nvSpPr>
          <p:cNvPr id="3" name="מציין מיקום תוכן 2"/>
          <p:cNvSpPr>
            <a:spLocks noGrp="1"/>
          </p:cNvSpPr>
          <p:nvPr>
            <p:ph idx="1"/>
          </p:nvPr>
        </p:nvSpPr>
        <p:spPr>
          <a:xfrm>
            <a:off x="1043608" y="1052736"/>
            <a:ext cx="7797552" cy="4525963"/>
          </a:xfrm>
        </p:spPr>
        <p:txBody>
          <a:bodyPr>
            <a:normAutofit/>
          </a:bodyPr>
          <a:lstStyle/>
          <a:p>
            <a:pPr marL="0" indent="0">
              <a:lnSpc>
                <a:spcPct val="150000"/>
              </a:lnSpc>
              <a:buNone/>
            </a:pPr>
            <a:r>
              <a:rPr lang="he-IL" sz="1800" dirty="0" smtClean="0">
                <a:latin typeface="David" panose="020E0502060401010101" pitchFamily="34" charset="-79"/>
                <a:cs typeface="David" panose="020E0502060401010101" pitchFamily="34" charset="-79"/>
              </a:rPr>
              <a:t>בסיום מניית בכורי </a:t>
            </a:r>
            <a:r>
              <a:rPr lang="he-IL" sz="1800" dirty="0">
                <a:latin typeface="David" panose="020E0502060401010101" pitchFamily="34" charset="-79"/>
                <a:cs typeface="David" panose="020E0502060401010101" pitchFamily="34" charset="-79"/>
              </a:rPr>
              <a:t>ישראל מגיל חודש ומעלה </a:t>
            </a:r>
            <a:r>
              <a:rPr lang="he-IL" sz="1800" dirty="0" smtClean="0">
                <a:latin typeface="David" panose="020E0502060401010101" pitchFamily="34" charset="-79"/>
                <a:cs typeface="David" panose="020E0502060401010101" pitchFamily="34" charset="-79"/>
              </a:rPr>
              <a:t>נמצא כי </a:t>
            </a:r>
            <a:r>
              <a:rPr lang="he-IL" sz="1800" dirty="0">
                <a:latin typeface="David" panose="020E0502060401010101" pitchFamily="34" charset="-79"/>
                <a:cs typeface="David" panose="020E0502060401010101" pitchFamily="34" charset="-79"/>
              </a:rPr>
              <a:t>הם מונים </a:t>
            </a:r>
            <a:r>
              <a:rPr lang="he-IL" sz="1800" dirty="0" smtClean="0">
                <a:latin typeface="David" panose="020E0502060401010101" pitchFamily="34" charset="-79"/>
                <a:cs typeface="David" panose="020E0502060401010101" pitchFamily="34" charset="-79"/>
              </a:rPr>
              <a:t>22,273.</a:t>
            </a:r>
          </a:p>
          <a:p>
            <a:pPr marL="0" indent="0">
              <a:lnSpc>
                <a:spcPct val="150000"/>
              </a:lnSpc>
              <a:buNone/>
            </a:pPr>
            <a:r>
              <a:rPr lang="he-IL" sz="1800" dirty="0" smtClean="0">
                <a:latin typeface="David" panose="020E0502060401010101" pitchFamily="34" charset="-79"/>
                <a:cs typeface="David" panose="020E0502060401010101" pitchFamily="34" charset="-79"/>
              </a:rPr>
              <a:t>כיוון ש-22,000 </a:t>
            </a:r>
            <a:r>
              <a:rPr lang="he-IL" sz="1800" dirty="0">
                <a:latin typeface="David" panose="020E0502060401010101" pitchFamily="34" charset="-79"/>
                <a:cs typeface="David" panose="020E0502060401010101" pitchFamily="34" charset="-79"/>
              </a:rPr>
              <a:t>בני שבט לוי </a:t>
            </a:r>
            <a:r>
              <a:rPr lang="he-IL" sz="1800" dirty="0" smtClean="0">
                <a:latin typeface="David" panose="020E0502060401010101" pitchFamily="34" charset="-79"/>
                <a:cs typeface="David" panose="020E0502060401010101" pitchFamily="34" charset="-79"/>
              </a:rPr>
              <a:t>נכסים תחתיהם לעבודה (לא כולל כאמור את 300 הלויים שהם עצמם בכורים), נשארים </a:t>
            </a:r>
            <a:r>
              <a:rPr lang="he-IL" sz="1800" dirty="0">
                <a:latin typeface="David" panose="020E0502060401010101" pitchFamily="34" charset="-79"/>
                <a:cs typeface="David" panose="020E0502060401010101" pitchFamily="34" charset="-79"/>
              </a:rPr>
              <a:t>273 בכורים שיש לפדותם בכסף - חמשה שקלי כסף </a:t>
            </a:r>
            <a:r>
              <a:rPr lang="he-IL" sz="1800" dirty="0" smtClean="0">
                <a:latin typeface="David" panose="020E0502060401010101" pitchFamily="34" charset="-79"/>
                <a:cs typeface="David" panose="020E0502060401010101" pitchFamily="34" charset="-79"/>
              </a:rPr>
              <a:t>לאחד.</a:t>
            </a:r>
          </a:p>
          <a:p>
            <a:pPr marL="0" indent="0">
              <a:lnSpc>
                <a:spcPct val="150000"/>
              </a:lnSpc>
              <a:buNone/>
            </a:pPr>
            <a:r>
              <a:rPr lang="he-IL" sz="1800" dirty="0" smtClean="0">
                <a:latin typeface="David" panose="020E0502060401010101" pitchFamily="34" charset="-79"/>
                <a:cs typeface="David" panose="020E0502060401010101" pitchFamily="34" charset="-79"/>
              </a:rPr>
              <a:t>משה </a:t>
            </a:r>
            <a:r>
              <a:rPr lang="he-IL" sz="1800" dirty="0">
                <a:latin typeface="David" panose="020E0502060401010101" pitchFamily="34" charset="-79"/>
                <a:cs typeface="David" panose="020E0502060401010101" pitchFamily="34" charset="-79"/>
              </a:rPr>
              <a:t>מקיים הגרלה בין כל בכורי ישראל, ומהם עולים 273 הבכורים העודפים המחויבים בתשלום דמי </a:t>
            </a:r>
            <a:r>
              <a:rPr lang="he-IL" sz="1800" dirty="0" smtClean="0">
                <a:latin typeface="David" panose="020E0502060401010101" pitchFamily="34" charset="-79"/>
                <a:cs typeface="David" panose="020E0502060401010101" pitchFamily="34" charset="-79"/>
              </a:rPr>
              <a:t>הפדיון.</a:t>
            </a:r>
          </a:p>
          <a:p>
            <a:pPr marL="0" indent="0">
              <a:lnSpc>
                <a:spcPct val="150000"/>
              </a:lnSpc>
              <a:buNone/>
            </a:pPr>
            <a:r>
              <a:rPr lang="he-IL" sz="1800" dirty="0" smtClean="0">
                <a:latin typeface="David" panose="020E0502060401010101" pitchFamily="34" charset="-79"/>
                <a:cs typeface="David" panose="020E0502060401010101" pitchFamily="34" charset="-79"/>
              </a:rPr>
              <a:t>עד ליום זה נוהגים בעם ישראל לפדות בכסף ('פדיון הבן') תינוק זכר הנולד בכור למשפחתו. זאת עבור משפחות שאינם לווים או כוהנים.</a:t>
            </a:r>
          </a:p>
          <a:p>
            <a:pPr marL="0" indent="0">
              <a:lnSpc>
                <a:spcPct val="150000"/>
              </a:lnSpc>
              <a:buNone/>
            </a:pPr>
            <a:endParaRPr lang="he-IL" sz="1800" dirty="0">
              <a:latin typeface="David" panose="020E0502060401010101" pitchFamily="34" charset="-79"/>
              <a:cs typeface="David" panose="020E0502060401010101" pitchFamily="34" charset="-79"/>
            </a:endParaRPr>
          </a:p>
        </p:txBody>
      </p:sp>
      <p:sp>
        <p:nvSpPr>
          <p:cNvPr id="9" name="לחצן פעולה: סיום 8">
            <a:hlinkClick r:id="rId2" action="ppaction://hlinksldjump" highlightClick="1"/>
          </p:cNvPr>
          <p:cNvSpPr/>
          <p:nvPr/>
        </p:nvSpPr>
        <p:spPr>
          <a:xfrm>
            <a:off x="8244408" y="6093296"/>
            <a:ext cx="648072" cy="504056"/>
          </a:xfrm>
          <a:prstGeom prst="actionButtonEnd">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057" y="4752776"/>
            <a:ext cx="2800350"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694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1000"/>
                                        <p:tgtEl>
                                          <p:spTgt spid="3">
                                            <p:txEl>
                                              <p:pRg st="3" end="3"/>
                                            </p:txEl>
                                          </p:spTgt>
                                        </p:tgtEl>
                                      </p:cBhvr>
                                    </p:animEffect>
                                    <p:anim calcmode="lin" valueType="num">
                                      <p:cBhvr>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17410"/>
                                        </p:tgtEl>
                                        <p:attrNameLst>
                                          <p:attrName>style.visibility</p:attrName>
                                        </p:attrNameLst>
                                      </p:cBhvr>
                                      <p:to>
                                        <p:strVal val="visible"/>
                                      </p:to>
                                    </p:set>
                                    <p:anim calcmode="lin" valueType="num">
                                      <p:cBhvr>
                                        <p:cTn id="43" dur="1000" fill="hold"/>
                                        <p:tgtEl>
                                          <p:spTgt spid="17410"/>
                                        </p:tgtEl>
                                        <p:attrNameLst>
                                          <p:attrName>ppt_w</p:attrName>
                                        </p:attrNameLst>
                                      </p:cBhvr>
                                      <p:tavLst>
                                        <p:tav tm="0">
                                          <p:val>
                                            <p:fltVal val="0"/>
                                          </p:val>
                                        </p:tav>
                                        <p:tav tm="100000">
                                          <p:val>
                                            <p:strVal val="#ppt_w"/>
                                          </p:val>
                                        </p:tav>
                                      </p:tavLst>
                                    </p:anim>
                                    <p:anim calcmode="lin" valueType="num">
                                      <p:cBhvr>
                                        <p:cTn id="44" dur="1000" fill="hold"/>
                                        <p:tgtEl>
                                          <p:spTgt spid="17410"/>
                                        </p:tgtEl>
                                        <p:attrNameLst>
                                          <p:attrName>ppt_h</p:attrName>
                                        </p:attrNameLst>
                                      </p:cBhvr>
                                      <p:tavLst>
                                        <p:tav tm="0">
                                          <p:val>
                                            <p:fltVal val="0"/>
                                          </p:val>
                                        </p:tav>
                                        <p:tav tm="100000">
                                          <p:val>
                                            <p:strVal val="#ppt_h"/>
                                          </p:val>
                                        </p:tav>
                                      </p:tavLst>
                                    </p:anim>
                                    <p:anim calcmode="lin" valueType="num">
                                      <p:cBhvr>
                                        <p:cTn id="45" dur="1000" fill="hold"/>
                                        <p:tgtEl>
                                          <p:spTgt spid="17410"/>
                                        </p:tgtEl>
                                        <p:attrNameLst>
                                          <p:attrName>style.rotation</p:attrName>
                                        </p:attrNameLst>
                                      </p:cBhvr>
                                      <p:tavLst>
                                        <p:tav tm="0">
                                          <p:val>
                                            <p:fltVal val="90"/>
                                          </p:val>
                                        </p:tav>
                                        <p:tav tm="100000">
                                          <p:val>
                                            <p:fltVal val="0"/>
                                          </p:val>
                                        </p:tav>
                                      </p:tavLst>
                                    </p:anim>
                                    <p:animEffect transition="in" filter="fade">
                                      <p:cBhvr>
                                        <p:cTn id="46" dur="1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מפנה השמש">
  <a:themeElements>
    <a:clrScheme name="מפנה השמש">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מפנה השמש">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מפנה השמש">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290</TotalTime>
  <Words>1026</Words>
  <Application>Microsoft Office PowerPoint</Application>
  <PresentationFormat>‫הצגה על המסך (4:3)</PresentationFormat>
  <Paragraphs>100</Paragraphs>
  <Slides>22</Slides>
  <Notes>0</Notes>
  <HiddenSlides>0</HiddenSlides>
  <MMClips>0</MMClips>
  <ScaleCrop>false</ScaleCrop>
  <HeadingPairs>
    <vt:vector size="6" baseType="variant">
      <vt:variant>
        <vt:lpstr>גופנים בשימוש</vt:lpstr>
      </vt:variant>
      <vt:variant>
        <vt:i4>7</vt:i4>
      </vt:variant>
      <vt:variant>
        <vt:lpstr>ערכת נושא</vt:lpstr>
      </vt:variant>
      <vt:variant>
        <vt:i4>1</vt:i4>
      </vt:variant>
      <vt:variant>
        <vt:lpstr>כותרות שקופיות</vt:lpstr>
      </vt:variant>
      <vt:variant>
        <vt:i4>22</vt:i4>
      </vt:variant>
    </vt:vector>
  </HeadingPairs>
  <TitlesOfParts>
    <vt:vector size="30" baseType="lpstr">
      <vt:lpstr>Arial</vt:lpstr>
      <vt:lpstr>David</vt:lpstr>
      <vt:lpstr>Gill Sans MT</vt:lpstr>
      <vt:lpstr>Guttman Yad-Brush</vt:lpstr>
      <vt:lpstr>Times New Roman</vt:lpstr>
      <vt:lpstr>Verdana</vt:lpstr>
      <vt:lpstr>Wingdings 2</vt:lpstr>
      <vt:lpstr>מפנה השמש</vt:lpstr>
      <vt:lpstr>מצגת של PowerPoint‏</vt:lpstr>
      <vt:lpstr>מאירועי הפרשה</vt:lpstr>
      <vt:lpstr>מניין בני ישראל </vt:lpstr>
      <vt:lpstr>סדר חניית השבטים </vt:lpstr>
      <vt:lpstr>שבט לוי </vt:lpstr>
      <vt:lpstr>מפקד שבט לוי (1) </vt:lpstr>
      <vt:lpstr>מפקד שבט לוי (2) </vt:lpstr>
      <vt:lpstr>משפחת הכהונה </vt:lpstr>
      <vt:lpstr>פדיון הבכורות </vt:lpstr>
      <vt:lpstr>משמרת בני קהת </vt:lpstr>
      <vt:lpstr>חידון</vt:lpstr>
      <vt:lpstr>חידון- שאלה 1 </vt:lpstr>
      <vt:lpstr>חידון- שאלה 2 </vt:lpstr>
      <vt:lpstr>חידון- שאלה 3 </vt:lpstr>
      <vt:lpstr>חידון- שאלה 4 </vt:lpstr>
      <vt:lpstr>חידון- שאלה 5 </vt:lpstr>
      <vt:lpstr>חידון- שאלה 6 </vt:lpstr>
      <vt:lpstr>חידון- שאלה 7 </vt:lpstr>
      <vt:lpstr>חידון- שאלה 8 </vt:lpstr>
      <vt:lpstr>חידון- שאלה 9 </vt:lpstr>
      <vt:lpstr>חידון- שאלה 10 </vt:lpstr>
      <vt:lpstr>מצגת של PowerPoint‏</vt:lpstr>
    </vt:vector>
  </TitlesOfParts>
  <Company>HAREL-INS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מורן חלפון חמד</dc:creator>
  <cp:lastModifiedBy>hcsra</cp:lastModifiedBy>
  <cp:revision>34</cp:revision>
  <dcterms:created xsi:type="dcterms:W3CDTF">2018-11-04T05:35:21Z</dcterms:created>
  <dcterms:modified xsi:type="dcterms:W3CDTF">2019-05-28T16:40:46Z</dcterms:modified>
</cp:coreProperties>
</file>